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71" r:id="rId6"/>
    <p:sldId id="274" r:id="rId7"/>
    <p:sldId id="276" r:id="rId8"/>
    <p:sldId id="293" r:id="rId9"/>
    <p:sldId id="284" r:id="rId10"/>
    <p:sldId id="273" r:id="rId11"/>
    <p:sldId id="277" r:id="rId12"/>
    <p:sldId id="280" r:id="rId13"/>
    <p:sldId id="279" r:id="rId14"/>
    <p:sldId id="292" r:id="rId15"/>
    <p:sldId id="291" r:id="rId16"/>
    <p:sldId id="275" r:id="rId17"/>
    <p:sldId id="282" r:id="rId18"/>
    <p:sldId id="290" r:id="rId19"/>
  </p:sldIdLst>
  <p:sldSz cx="18288000" cy="10287000"/>
  <p:notesSz cx="6858000" cy="9144000"/>
  <p:embeddedFontLst>
    <p:embeddedFont>
      <p:font typeface="Assistant Regular" panose="020B0604020202020204" charset="-79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tantia" panose="02030602050306030303" pitchFamily="18" charset="0"/>
      <p:regular r:id="rId26"/>
      <p:bold r:id="rId27"/>
      <p:italic r:id="rId28"/>
      <p:boldItalic r:id="rId29"/>
    </p:embeddedFont>
    <p:embeddedFont>
      <p:font typeface="Cormorant Garamond Bold" panose="020B0604020202020204" charset="0"/>
      <p:regular r:id="rId30"/>
    </p:embeddedFont>
    <p:embeddedFont>
      <p:font typeface="Cormorant Garamond Medium" panose="020B0604020202020204" charset="0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543"/>
    <a:srgbClr val="D4D8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23" autoAdjust="0"/>
    <p:restoredTop sz="93792" autoAdjust="0"/>
  </p:normalViewPr>
  <p:slideViewPr>
    <p:cSldViewPr snapToGrid="0">
      <p:cViewPr varScale="1">
        <p:scale>
          <a:sx n="27" d="100"/>
          <a:sy n="27" d="100"/>
        </p:scale>
        <p:origin x="5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AC34E-445E-44A3-8E7C-5A5943C91010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34BB8-E645-4B2C-A6C3-2C6984282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4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44a47da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44a47da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err="1">
                <a:solidFill>
                  <a:srgbClr val="777777"/>
                </a:solidFill>
                <a:effectLst/>
                <a:latin typeface="Helvetica Neue"/>
              </a:rPr>
              <a:t>Phik</a:t>
            </a:r>
            <a:r>
              <a:rPr lang="en-US" b="0" i="0">
                <a:solidFill>
                  <a:srgbClr val="777777"/>
                </a:solidFill>
                <a:effectLst/>
                <a:latin typeface="Helvetica Neue"/>
              </a:rPr>
              <a:t> (</a:t>
            </a:r>
            <a:r>
              <a:rPr lang="en-US" b="0" i="0" err="1">
                <a:solidFill>
                  <a:srgbClr val="777777"/>
                </a:solidFill>
                <a:effectLst/>
                <a:latin typeface="Helvetica Neue"/>
              </a:rPr>
              <a:t>φk</a:t>
            </a:r>
            <a:r>
              <a:rPr lang="en-US" b="0" i="0">
                <a:solidFill>
                  <a:srgbClr val="777777"/>
                </a:solidFill>
                <a:effectLst/>
                <a:latin typeface="Helvetica Neue"/>
              </a:rPr>
              <a:t>) is a new and practical correlation coefficient that works consistently between categorical, ordinal and interval variables, captures non-linear dependency and reverts to the Pearson correlation coefficient in case of a bivariate normal input distribution. There is extensive documentation available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8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0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44a47dab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44a47dab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3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Evaluate Metrics that Identify Successful Campaigns</a:t>
            </a:r>
            <a:r>
              <a:rPr lang="en-US" b="0" i="0" dirty="0">
                <a:solidFill>
                  <a:srgbClr val="777777"/>
                </a:solidFill>
                <a:effectLst/>
                <a:latin typeface="Helvetica Neue"/>
              </a:rPr>
              <a:t> – evaluate cost of sending mail and effectiveness of mail donors. </a:t>
            </a:r>
            <a:r>
              <a:rPr lang="en-US" sz="1200" dirty="0">
                <a:latin typeface="Constantia"/>
                <a:cs typeface="Assistant Regular"/>
              </a:rPr>
              <a:t>The campaign costs have to be reviewed and also the promotion strategies.</a:t>
            </a:r>
            <a:endParaRPr lang="en-US" sz="1200" dirty="0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7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777777"/>
                </a:solidFill>
                <a:effectLst/>
                <a:latin typeface="Helvetica Neue"/>
              </a:rPr>
              <a:t>Cramer’s V is based on conducting the Chi-squared test which tests the correlation between two categorical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>
              <a:solidFill>
                <a:srgbClr val="777777"/>
              </a:solidFill>
              <a:effectLst/>
              <a:latin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err="1">
                <a:solidFill>
                  <a:srgbClr val="777777"/>
                </a:solidFill>
                <a:effectLst/>
                <a:latin typeface="Helvetica Neue"/>
              </a:rPr>
              <a:t>Cramér's</a:t>
            </a:r>
            <a:r>
              <a:rPr lang="en-US" b="0" i="0">
                <a:solidFill>
                  <a:srgbClr val="777777"/>
                </a:solidFill>
                <a:effectLst/>
                <a:latin typeface="Helvetica Neue"/>
              </a:rPr>
              <a:t> V is an association measure for nominal random variables. The coefficient ranges from 0 to 1, with 0 indicating independence and 1 indicating perfect association. The empirical estimators used for </a:t>
            </a:r>
            <a:r>
              <a:rPr lang="en-US" b="0" i="0" err="1">
                <a:solidFill>
                  <a:srgbClr val="777777"/>
                </a:solidFill>
                <a:effectLst/>
                <a:latin typeface="Helvetica Neue"/>
              </a:rPr>
              <a:t>Cramér's</a:t>
            </a:r>
            <a:r>
              <a:rPr lang="en-US" b="0" i="0">
                <a:solidFill>
                  <a:srgbClr val="777777"/>
                </a:solidFill>
                <a:effectLst/>
                <a:latin typeface="Helvetica Neue"/>
              </a:rPr>
              <a:t> V have been proved to be biased, even for large samples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134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33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44a47dab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44a47dab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1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file:///C:\Users\bajpa\Desktop\IESEG\Predictive%20and%20Descriptive%20Analytics\Group%20Project\rfmTable.xlsx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600" y="1870789"/>
            <a:ext cx="5362972" cy="6197966"/>
          </a:xfrm>
          <a:prstGeom prst="rect">
            <a:avLst/>
          </a:prstGeom>
          <a:solidFill>
            <a:srgbClr val="304543"/>
          </a:solidFill>
        </p:spPr>
      </p:sp>
      <p:grpSp>
        <p:nvGrpSpPr>
          <p:cNvPr id="4" name="Group 4"/>
          <p:cNvGrpSpPr/>
          <p:nvPr/>
        </p:nvGrpSpPr>
        <p:grpSpPr>
          <a:xfrm>
            <a:off x="8774811" y="1409700"/>
            <a:ext cx="9833229" cy="7195204"/>
            <a:chOff x="601058" y="1810989"/>
            <a:chExt cx="11988060" cy="3606270"/>
          </a:xfrm>
        </p:grpSpPr>
        <p:sp>
          <p:nvSpPr>
            <p:cNvPr id="5" name="TextBox 5"/>
            <p:cNvSpPr txBox="1"/>
            <p:nvPr/>
          </p:nvSpPr>
          <p:spPr>
            <a:xfrm>
              <a:off x="2258828" y="1810989"/>
              <a:ext cx="10311710" cy="3341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3000"/>
                </a:lnSpc>
              </a:pPr>
              <a:r>
                <a:rPr lang="en-US" sz="9600" spc="-390">
                  <a:solidFill>
                    <a:srgbClr val="304543"/>
                  </a:solidFill>
                  <a:latin typeface="Cormorant Garamond Bold Bold"/>
                </a:rPr>
                <a:t>Predictive </a:t>
              </a:r>
            </a:p>
            <a:p>
              <a:pPr>
                <a:lnSpc>
                  <a:spcPts val="13000"/>
                </a:lnSpc>
              </a:pPr>
              <a:r>
                <a:rPr lang="en-US" sz="9600" spc="-390">
                  <a:solidFill>
                    <a:srgbClr val="304543"/>
                  </a:solidFill>
                  <a:latin typeface="Cormorant Garamond Bold Bold"/>
                </a:rPr>
                <a:t>Analytics with DSC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01058" y="4863629"/>
              <a:ext cx="11988060" cy="5536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2800" spc="64">
                  <a:solidFill>
                    <a:srgbClr val="304543"/>
                  </a:solidFill>
                  <a:latin typeface="Assistant Regular"/>
                  <a:cs typeface="Assistant Regular"/>
                </a:rPr>
                <a:t>Group 6</a:t>
              </a:r>
              <a:endParaRPr lang="en-US" sz="2800" spc="64">
                <a:solidFill>
                  <a:srgbClr val="304543"/>
                </a:solidFill>
                <a:latin typeface="Assistant Regular"/>
              </a:endParaRP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2800" spc="64">
                  <a:solidFill>
                    <a:srgbClr val="304543"/>
                  </a:solidFill>
                  <a:latin typeface="Assistant Regular"/>
                </a:rPr>
                <a:t>Marcelo Ramirez | Timothy Hollinger | Shruti Bajpai</a:t>
              </a:r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83A7A-E413-4693-AF31-2197E13C0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"/>
          <a:stretch/>
        </p:blipFill>
        <p:spPr bwMode="auto">
          <a:xfrm>
            <a:off x="13021801" y="4533900"/>
            <a:ext cx="2332139" cy="19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person, sky, arm&#10;&#10;Description automatically generated">
            <a:extLst>
              <a:ext uri="{FF2B5EF4-FFF2-40B4-BE49-F238E27FC236}">
                <a16:creationId xmlns:a16="http://schemas.microsoft.com/office/drawing/2014/main" id="{A6F12FBA-DFB0-4C65-87D2-9A0BAE22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r="5351"/>
          <a:stretch/>
        </p:blipFill>
        <p:spPr>
          <a:xfrm>
            <a:off x="2934060" y="3332786"/>
            <a:ext cx="6097116" cy="39910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500416" y="3056179"/>
            <a:ext cx="748992" cy="74899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4D8C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500416" y="4279844"/>
            <a:ext cx="748992" cy="74899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F3F3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/>
          <p:nvPr/>
        </p:nvSpPr>
        <p:spPr>
          <a:xfrm rot="-8100178">
            <a:off x="1630557" y="1929986"/>
            <a:ext cx="9159486" cy="7112832"/>
          </a:xfrm>
          <a:custGeom>
            <a:avLst/>
            <a:gdLst/>
            <a:ahLst/>
            <a:cxnLst/>
            <a:rect l="l" t="t" r="r" b="b"/>
            <a:pathLst>
              <a:path w="13277" h="8878" extrusionOk="0">
                <a:moveTo>
                  <a:pt x="9674" y="0"/>
                </a:moveTo>
                <a:cubicBezTo>
                  <a:pt x="9173" y="0"/>
                  <a:pt x="8206" y="34"/>
                  <a:pt x="7873" y="100"/>
                </a:cubicBezTo>
                <a:cubicBezTo>
                  <a:pt x="7772" y="100"/>
                  <a:pt x="7472" y="134"/>
                  <a:pt x="7205" y="167"/>
                </a:cubicBezTo>
                <a:cubicBezTo>
                  <a:pt x="6972" y="200"/>
                  <a:pt x="6705" y="267"/>
                  <a:pt x="6638" y="267"/>
                </a:cubicBezTo>
                <a:cubicBezTo>
                  <a:pt x="6538" y="300"/>
                  <a:pt x="6438" y="300"/>
                  <a:pt x="6338" y="300"/>
                </a:cubicBezTo>
                <a:cubicBezTo>
                  <a:pt x="5971" y="334"/>
                  <a:pt x="5704" y="367"/>
                  <a:pt x="5471" y="434"/>
                </a:cubicBezTo>
                <a:cubicBezTo>
                  <a:pt x="5337" y="467"/>
                  <a:pt x="5137" y="501"/>
                  <a:pt x="5004" y="534"/>
                </a:cubicBezTo>
                <a:cubicBezTo>
                  <a:pt x="4804" y="601"/>
                  <a:pt x="3836" y="868"/>
                  <a:pt x="2936" y="1168"/>
                </a:cubicBezTo>
                <a:cubicBezTo>
                  <a:pt x="2836" y="1168"/>
                  <a:pt x="2702" y="1201"/>
                  <a:pt x="2602" y="1268"/>
                </a:cubicBezTo>
                <a:cubicBezTo>
                  <a:pt x="2469" y="1301"/>
                  <a:pt x="2269" y="1368"/>
                  <a:pt x="2035" y="1435"/>
                </a:cubicBezTo>
                <a:cubicBezTo>
                  <a:pt x="1868" y="1501"/>
                  <a:pt x="1668" y="1601"/>
                  <a:pt x="1601" y="1601"/>
                </a:cubicBezTo>
                <a:cubicBezTo>
                  <a:pt x="1501" y="1635"/>
                  <a:pt x="1368" y="1668"/>
                  <a:pt x="1301" y="1701"/>
                </a:cubicBezTo>
                <a:cubicBezTo>
                  <a:pt x="1201" y="1768"/>
                  <a:pt x="1034" y="1835"/>
                  <a:pt x="968" y="1835"/>
                </a:cubicBezTo>
                <a:cubicBezTo>
                  <a:pt x="868" y="1868"/>
                  <a:pt x="701" y="1968"/>
                  <a:pt x="601" y="2035"/>
                </a:cubicBezTo>
                <a:cubicBezTo>
                  <a:pt x="367" y="2168"/>
                  <a:pt x="300" y="2269"/>
                  <a:pt x="200" y="2369"/>
                </a:cubicBezTo>
                <a:cubicBezTo>
                  <a:pt x="34" y="2635"/>
                  <a:pt x="0" y="2702"/>
                  <a:pt x="0" y="3002"/>
                </a:cubicBezTo>
                <a:cubicBezTo>
                  <a:pt x="134" y="3269"/>
                  <a:pt x="134" y="3336"/>
                  <a:pt x="200" y="3469"/>
                </a:cubicBezTo>
                <a:cubicBezTo>
                  <a:pt x="267" y="3536"/>
                  <a:pt x="300" y="3670"/>
                  <a:pt x="300" y="3703"/>
                </a:cubicBezTo>
                <a:cubicBezTo>
                  <a:pt x="300" y="3770"/>
                  <a:pt x="334" y="3870"/>
                  <a:pt x="434" y="4003"/>
                </a:cubicBezTo>
                <a:cubicBezTo>
                  <a:pt x="634" y="4370"/>
                  <a:pt x="868" y="5004"/>
                  <a:pt x="934" y="5104"/>
                </a:cubicBezTo>
                <a:cubicBezTo>
                  <a:pt x="934" y="5137"/>
                  <a:pt x="1001" y="5271"/>
                  <a:pt x="1034" y="5337"/>
                </a:cubicBezTo>
                <a:cubicBezTo>
                  <a:pt x="1168" y="5538"/>
                  <a:pt x="1201" y="5671"/>
                  <a:pt x="1335" y="6005"/>
                </a:cubicBezTo>
                <a:cubicBezTo>
                  <a:pt x="1368" y="6138"/>
                  <a:pt x="1468" y="6271"/>
                  <a:pt x="1501" y="6305"/>
                </a:cubicBezTo>
                <a:cubicBezTo>
                  <a:pt x="1535" y="6338"/>
                  <a:pt x="1601" y="6472"/>
                  <a:pt x="1601" y="6538"/>
                </a:cubicBezTo>
                <a:cubicBezTo>
                  <a:pt x="1635" y="6672"/>
                  <a:pt x="1635" y="6772"/>
                  <a:pt x="1768" y="6872"/>
                </a:cubicBezTo>
                <a:cubicBezTo>
                  <a:pt x="1835" y="7005"/>
                  <a:pt x="1868" y="7039"/>
                  <a:pt x="1868" y="7105"/>
                </a:cubicBezTo>
                <a:cubicBezTo>
                  <a:pt x="1835" y="7172"/>
                  <a:pt x="1935" y="7772"/>
                  <a:pt x="1968" y="7939"/>
                </a:cubicBezTo>
                <a:cubicBezTo>
                  <a:pt x="2035" y="8139"/>
                  <a:pt x="2202" y="8340"/>
                  <a:pt x="2535" y="8540"/>
                </a:cubicBezTo>
                <a:cubicBezTo>
                  <a:pt x="2886" y="8765"/>
                  <a:pt x="3161" y="8877"/>
                  <a:pt x="3572" y="8877"/>
                </a:cubicBezTo>
                <a:cubicBezTo>
                  <a:pt x="3709" y="8877"/>
                  <a:pt x="3861" y="8865"/>
                  <a:pt x="4036" y="8840"/>
                </a:cubicBezTo>
                <a:cubicBezTo>
                  <a:pt x="4470" y="8807"/>
                  <a:pt x="4604" y="8807"/>
                  <a:pt x="4837" y="8706"/>
                </a:cubicBezTo>
                <a:cubicBezTo>
                  <a:pt x="4937" y="8673"/>
                  <a:pt x="5137" y="8673"/>
                  <a:pt x="5304" y="8673"/>
                </a:cubicBezTo>
                <a:cubicBezTo>
                  <a:pt x="5638" y="8673"/>
                  <a:pt x="5804" y="8640"/>
                  <a:pt x="6305" y="8540"/>
                </a:cubicBezTo>
                <a:cubicBezTo>
                  <a:pt x="6672" y="8473"/>
                  <a:pt x="7105" y="8340"/>
                  <a:pt x="7172" y="8273"/>
                </a:cubicBezTo>
                <a:cubicBezTo>
                  <a:pt x="7205" y="8206"/>
                  <a:pt x="7305" y="8206"/>
                  <a:pt x="7506" y="8206"/>
                </a:cubicBezTo>
                <a:cubicBezTo>
                  <a:pt x="7772" y="8206"/>
                  <a:pt x="8106" y="8139"/>
                  <a:pt x="8540" y="7973"/>
                </a:cubicBezTo>
                <a:cubicBezTo>
                  <a:pt x="8640" y="7939"/>
                  <a:pt x="8807" y="7873"/>
                  <a:pt x="8873" y="7873"/>
                </a:cubicBezTo>
                <a:cubicBezTo>
                  <a:pt x="9173" y="7806"/>
                  <a:pt x="9640" y="7606"/>
                  <a:pt x="9841" y="7472"/>
                </a:cubicBezTo>
                <a:cubicBezTo>
                  <a:pt x="9941" y="7372"/>
                  <a:pt x="10007" y="7339"/>
                  <a:pt x="10007" y="7339"/>
                </a:cubicBezTo>
                <a:cubicBezTo>
                  <a:pt x="10007" y="7339"/>
                  <a:pt x="10107" y="7272"/>
                  <a:pt x="10174" y="7205"/>
                </a:cubicBezTo>
                <a:cubicBezTo>
                  <a:pt x="10274" y="7172"/>
                  <a:pt x="10341" y="7105"/>
                  <a:pt x="10341" y="7105"/>
                </a:cubicBezTo>
                <a:lnTo>
                  <a:pt x="10441" y="7005"/>
                </a:lnTo>
                <a:cubicBezTo>
                  <a:pt x="10508" y="6939"/>
                  <a:pt x="10708" y="6772"/>
                  <a:pt x="10808" y="6638"/>
                </a:cubicBezTo>
                <a:cubicBezTo>
                  <a:pt x="10841" y="6605"/>
                  <a:pt x="10875" y="6505"/>
                  <a:pt x="10941" y="6472"/>
                </a:cubicBezTo>
                <a:cubicBezTo>
                  <a:pt x="11008" y="6371"/>
                  <a:pt x="11142" y="6205"/>
                  <a:pt x="11275" y="6038"/>
                </a:cubicBezTo>
                <a:cubicBezTo>
                  <a:pt x="11308" y="5971"/>
                  <a:pt x="11375" y="5871"/>
                  <a:pt x="11442" y="5871"/>
                </a:cubicBezTo>
                <a:cubicBezTo>
                  <a:pt x="11542" y="5771"/>
                  <a:pt x="11775" y="5437"/>
                  <a:pt x="11842" y="5271"/>
                </a:cubicBezTo>
                <a:cubicBezTo>
                  <a:pt x="11942" y="5104"/>
                  <a:pt x="12009" y="4970"/>
                  <a:pt x="12142" y="4704"/>
                </a:cubicBezTo>
                <a:cubicBezTo>
                  <a:pt x="12176" y="4637"/>
                  <a:pt x="12276" y="4503"/>
                  <a:pt x="12309" y="4437"/>
                </a:cubicBezTo>
                <a:cubicBezTo>
                  <a:pt x="12342" y="4337"/>
                  <a:pt x="12376" y="4203"/>
                  <a:pt x="12442" y="4170"/>
                </a:cubicBezTo>
                <a:cubicBezTo>
                  <a:pt x="12476" y="4103"/>
                  <a:pt x="12509" y="4003"/>
                  <a:pt x="12509" y="3970"/>
                </a:cubicBezTo>
                <a:cubicBezTo>
                  <a:pt x="12509" y="3936"/>
                  <a:pt x="12609" y="3803"/>
                  <a:pt x="12643" y="3703"/>
                </a:cubicBezTo>
                <a:cubicBezTo>
                  <a:pt x="12709" y="3536"/>
                  <a:pt x="12776" y="3503"/>
                  <a:pt x="12876" y="3203"/>
                </a:cubicBezTo>
                <a:cubicBezTo>
                  <a:pt x="12943" y="3136"/>
                  <a:pt x="12976" y="2969"/>
                  <a:pt x="13010" y="2936"/>
                </a:cubicBezTo>
                <a:cubicBezTo>
                  <a:pt x="13043" y="2869"/>
                  <a:pt x="13110" y="2769"/>
                  <a:pt x="13110" y="2702"/>
                </a:cubicBezTo>
                <a:cubicBezTo>
                  <a:pt x="13276" y="2302"/>
                  <a:pt x="13276" y="2269"/>
                  <a:pt x="13210" y="2102"/>
                </a:cubicBezTo>
                <a:cubicBezTo>
                  <a:pt x="13143" y="1668"/>
                  <a:pt x="13110" y="1601"/>
                  <a:pt x="12843" y="1301"/>
                </a:cubicBezTo>
                <a:cubicBezTo>
                  <a:pt x="12543" y="968"/>
                  <a:pt x="12442" y="868"/>
                  <a:pt x="12109" y="634"/>
                </a:cubicBezTo>
                <a:cubicBezTo>
                  <a:pt x="11842" y="467"/>
                  <a:pt x="11709" y="434"/>
                  <a:pt x="10941" y="167"/>
                </a:cubicBezTo>
                <a:cubicBezTo>
                  <a:pt x="10608" y="100"/>
                  <a:pt x="10107" y="0"/>
                  <a:pt x="96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294967295"/>
          </p:nvPr>
        </p:nvSpPr>
        <p:spPr>
          <a:xfrm>
            <a:off x="12224634" y="3629832"/>
            <a:ext cx="4834800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4400">
                <a:solidFill>
                  <a:srgbClr val="304543"/>
                </a:solidFill>
                <a:latin typeface="Cormorant Garamond Bold"/>
              </a:rPr>
              <a:t>Antwerp</a:t>
            </a:r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4294967295"/>
          </p:nvPr>
        </p:nvSpPr>
        <p:spPr>
          <a:xfrm>
            <a:off x="12224634" y="7353300"/>
            <a:ext cx="4834800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4400">
                <a:solidFill>
                  <a:srgbClr val="304543"/>
                </a:solidFill>
                <a:latin typeface="Cormorant Garamond Bold"/>
              </a:rPr>
              <a:t>West Flanders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4294967295"/>
          </p:nvPr>
        </p:nvSpPr>
        <p:spPr>
          <a:xfrm>
            <a:off x="12224634" y="5407709"/>
            <a:ext cx="4834800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4400">
                <a:solidFill>
                  <a:srgbClr val="304543"/>
                </a:solidFill>
                <a:latin typeface="Cormorant Garamond Bold"/>
              </a:rPr>
              <a:t>East Flanders</a:t>
            </a:r>
          </a:p>
        </p:txBody>
      </p:sp>
      <p:pic>
        <p:nvPicPr>
          <p:cNvPr id="5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4AC544F-C727-42FB-9562-6489FD60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0" b="5495"/>
          <a:stretch/>
        </p:blipFill>
        <p:spPr>
          <a:xfrm>
            <a:off x="980749" y="2426439"/>
            <a:ext cx="9482749" cy="6785233"/>
          </a:xfrm>
          <a:prstGeom prst="rect">
            <a:avLst/>
          </a:prstGeom>
        </p:spPr>
      </p:pic>
      <p:cxnSp>
        <p:nvCxnSpPr>
          <p:cNvPr id="421" name="Google Shape;421;p36"/>
          <p:cNvCxnSpPr>
            <a:cxnSpLocks/>
          </p:cNvCxnSpPr>
          <p:nvPr/>
        </p:nvCxnSpPr>
        <p:spPr>
          <a:xfrm>
            <a:off x="6833064" y="3743656"/>
            <a:ext cx="4463788" cy="396296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36"/>
          <p:cNvSpPr/>
          <p:nvPr/>
        </p:nvSpPr>
        <p:spPr>
          <a:xfrm>
            <a:off x="6187113" y="3552584"/>
            <a:ext cx="384788" cy="382144"/>
          </a:xfrm>
          <a:custGeom>
            <a:avLst/>
            <a:gdLst/>
            <a:ahLst/>
            <a:cxnLst/>
            <a:rect l="l" t="t" r="r" b="b"/>
            <a:pathLst>
              <a:path w="2664" h="2563" extrusionOk="0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30454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cxnSp>
        <p:nvCxnSpPr>
          <p:cNvPr id="34" name="Google Shape;421;p36">
            <a:extLst>
              <a:ext uri="{FF2B5EF4-FFF2-40B4-BE49-F238E27FC236}">
                <a16:creationId xmlns:a16="http://schemas.microsoft.com/office/drawing/2014/main" id="{AB8EEB94-515E-45A6-A496-4AD7842704C6}"/>
              </a:ext>
            </a:extLst>
          </p:cNvPr>
          <p:cNvCxnSpPr>
            <a:cxnSpLocks/>
          </p:cNvCxnSpPr>
          <p:nvPr/>
        </p:nvCxnSpPr>
        <p:spPr>
          <a:xfrm>
            <a:off x="4778145" y="4481625"/>
            <a:ext cx="6030312" cy="1518631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16;p36">
            <a:extLst>
              <a:ext uri="{FF2B5EF4-FFF2-40B4-BE49-F238E27FC236}">
                <a16:creationId xmlns:a16="http://schemas.microsoft.com/office/drawing/2014/main" id="{0410DF62-4005-4B98-A462-440F793B41B1}"/>
              </a:ext>
            </a:extLst>
          </p:cNvPr>
          <p:cNvSpPr/>
          <p:nvPr/>
        </p:nvSpPr>
        <p:spPr>
          <a:xfrm>
            <a:off x="4281562" y="4145115"/>
            <a:ext cx="384788" cy="382144"/>
          </a:xfrm>
          <a:custGeom>
            <a:avLst/>
            <a:gdLst/>
            <a:ahLst/>
            <a:cxnLst/>
            <a:rect l="l" t="t" r="r" b="b"/>
            <a:pathLst>
              <a:path w="2664" h="2563" extrusionOk="0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30454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cxnSp>
        <p:nvCxnSpPr>
          <p:cNvPr id="38" name="Google Shape;421;p36">
            <a:extLst>
              <a:ext uri="{FF2B5EF4-FFF2-40B4-BE49-F238E27FC236}">
                <a16:creationId xmlns:a16="http://schemas.microsoft.com/office/drawing/2014/main" id="{9CABA723-1560-4B29-BD25-97C71C86451E}"/>
              </a:ext>
            </a:extLst>
          </p:cNvPr>
          <p:cNvCxnSpPr>
            <a:cxnSpLocks/>
          </p:cNvCxnSpPr>
          <p:nvPr/>
        </p:nvCxnSpPr>
        <p:spPr>
          <a:xfrm>
            <a:off x="3197697" y="4789460"/>
            <a:ext cx="7542204" cy="3071101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6;p36">
            <a:extLst>
              <a:ext uri="{FF2B5EF4-FFF2-40B4-BE49-F238E27FC236}">
                <a16:creationId xmlns:a16="http://schemas.microsoft.com/office/drawing/2014/main" id="{FFA05188-C35E-495E-85B0-6A1B978E0427}"/>
              </a:ext>
            </a:extLst>
          </p:cNvPr>
          <p:cNvSpPr/>
          <p:nvPr/>
        </p:nvSpPr>
        <p:spPr>
          <a:xfrm>
            <a:off x="2687053" y="4310102"/>
            <a:ext cx="384788" cy="382144"/>
          </a:xfrm>
          <a:custGeom>
            <a:avLst/>
            <a:gdLst/>
            <a:ahLst/>
            <a:cxnLst/>
            <a:rect l="l" t="t" r="r" b="b"/>
            <a:pathLst>
              <a:path w="2664" h="2563" extrusionOk="0">
                <a:moveTo>
                  <a:pt x="1382" y="1"/>
                </a:moveTo>
                <a:cubicBezTo>
                  <a:pt x="864" y="1"/>
                  <a:pt x="398" y="313"/>
                  <a:pt x="199" y="792"/>
                </a:cubicBezTo>
                <a:cubicBezTo>
                  <a:pt x="0" y="1270"/>
                  <a:pt x="109" y="1821"/>
                  <a:pt x="476" y="2188"/>
                </a:cubicBezTo>
                <a:cubicBezTo>
                  <a:pt x="721" y="2433"/>
                  <a:pt x="1048" y="2563"/>
                  <a:pt x="1381" y="2563"/>
                </a:cubicBezTo>
                <a:cubicBezTo>
                  <a:pt x="1547" y="2563"/>
                  <a:pt x="1713" y="2531"/>
                  <a:pt x="1872" y="2465"/>
                </a:cubicBezTo>
                <a:cubicBezTo>
                  <a:pt x="2351" y="2268"/>
                  <a:pt x="2663" y="1800"/>
                  <a:pt x="2663" y="1282"/>
                </a:cubicBezTo>
                <a:cubicBezTo>
                  <a:pt x="2663" y="574"/>
                  <a:pt x="2090" y="1"/>
                  <a:pt x="1382" y="1"/>
                </a:cubicBezTo>
                <a:close/>
              </a:path>
            </a:pathLst>
          </a:custGeom>
          <a:solidFill>
            <a:srgbClr val="304543"/>
          </a:solidFill>
          <a:ln>
            <a:solidFill>
              <a:srgbClr val="304543"/>
            </a:solidFill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4F8D5B1B-1093-4269-81B9-669A4EE875D3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8000"/>
              </a:lnSpc>
              <a:defRPr sz="8000" b="1">
                <a:solidFill>
                  <a:srgbClr val="304543"/>
                </a:solidFill>
                <a:latin typeface="Cormorant Garamond Medium"/>
              </a:defRPr>
            </a:lvl1pPr>
          </a:lstStyle>
          <a:p>
            <a:r>
              <a:rPr lang="en-US"/>
              <a:t>Target Donor’s Profile</a:t>
            </a:r>
          </a:p>
        </p:txBody>
      </p:sp>
      <p:cxnSp>
        <p:nvCxnSpPr>
          <p:cNvPr id="44" name="Google Shape;381;p35">
            <a:extLst>
              <a:ext uri="{FF2B5EF4-FFF2-40B4-BE49-F238E27FC236}">
                <a16:creationId xmlns:a16="http://schemas.microsoft.com/office/drawing/2014/main" id="{54FFBD89-E5FD-4C4F-986B-984E822C6AB8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64A5C-6CC5-4A8C-9820-BE6DEF6D3B2C}"/>
              </a:ext>
            </a:extLst>
          </p:cNvPr>
          <p:cNvCxnSpPr/>
          <p:nvPr/>
        </p:nvCxnSpPr>
        <p:spPr>
          <a:xfrm>
            <a:off x="10739830" y="7860561"/>
            <a:ext cx="1223570" cy="0"/>
          </a:xfrm>
          <a:prstGeom prst="line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7666F2-C377-4DFB-82A6-3F3DB7FD3E93}"/>
              </a:ext>
            </a:extLst>
          </p:cNvPr>
          <p:cNvCxnSpPr>
            <a:cxnSpLocks/>
          </p:cNvCxnSpPr>
          <p:nvPr/>
        </p:nvCxnSpPr>
        <p:spPr>
          <a:xfrm flipV="1">
            <a:off x="10808457" y="6000256"/>
            <a:ext cx="1361345" cy="1"/>
          </a:xfrm>
          <a:prstGeom prst="line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FFCBDF0-0917-41DD-970D-7F0F6A8F12FA}"/>
              </a:ext>
            </a:extLst>
          </p:cNvPr>
          <p:cNvCxnSpPr>
            <a:cxnSpLocks/>
          </p:cNvCxnSpPr>
          <p:nvPr/>
        </p:nvCxnSpPr>
        <p:spPr>
          <a:xfrm>
            <a:off x="11296852" y="4139952"/>
            <a:ext cx="927782" cy="0"/>
          </a:xfrm>
          <a:prstGeom prst="line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50344"/>
            <a:ext cx="1638848" cy="19380"/>
          </a:xfrm>
          <a:prstGeom prst="rect">
            <a:avLst/>
          </a:prstGeom>
          <a:solidFill>
            <a:srgbClr val="304543"/>
          </a:solidFill>
        </p:spPr>
      </p:sp>
      <p:sp>
        <p:nvSpPr>
          <p:cNvPr id="4" name="TextBox 4"/>
          <p:cNvSpPr txBox="1"/>
          <p:nvPr/>
        </p:nvSpPr>
        <p:spPr>
          <a:xfrm>
            <a:off x="15927792" y="8409467"/>
            <a:ext cx="1331508" cy="8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304543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180" y="7435418"/>
            <a:ext cx="14714220" cy="1159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304543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Evaluation &amp; Conclusion </a:t>
            </a: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304543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F47F1-86CA-4733-B1CB-3CEC77BC8EC1}"/>
              </a:ext>
            </a:extLst>
          </p:cNvPr>
          <p:cNvSpPr/>
          <p:nvPr/>
        </p:nvSpPr>
        <p:spPr>
          <a:xfrm>
            <a:off x="1268081" y="2874751"/>
            <a:ext cx="14104188" cy="5995358"/>
          </a:xfrm>
          <a:prstGeom prst="rect">
            <a:avLst/>
          </a:prstGeom>
          <a:solidFill>
            <a:srgbClr val="30454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Campaign Cost Evaluation 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3D315C-437F-4492-B075-E636E557E674}"/>
              </a:ext>
            </a:extLst>
          </p:cNvPr>
          <p:cNvSpPr txBox="1"/>
          <p:nvPr/>
        </p:nvSpPr>
        <p:spPr>
          <a:xfrm>
            <a:off x="1828800" y="1990606"/>
            <a:ext cx="134112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latin typeface="Constantia"/>
                <a:cs typeface="Calibri"/>
              </a:rPr>
              <a:t>Campaign 6169 and 7244 were successful </a:t>
            </a:r>
            <a:endParaRPr lang="en-US">
              <a:cs typeface="Calibri"/>
            </a:endParaRPr>
          </a:p>
        </p:txBody>
      </p:sp>
      <p:pic>
        <p:nvPicPr>
          <p:cNvPr id="3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80681CD5-912A-49A0-8C41-40CF9A19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60901"/>
            <a:ext cx="13892840" cy="58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7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395228-8632-4F8A-B8B0-77C0E8CCD8F9}"/>
              </a:ext>
            </a:extLst>
          </p:cNvPr>
          <p:cNvSpPr/>
          <p:nvPr/>
        </p:nvSpPr>
        <p:spPr>
          <a:xfrm>
            <a:off x="9462730" y="6162201"/>
            <a:ext cx="6477000" cy="752048"/>
          </a:xfrm>
          <a:prstGeom prst="rect">
            <a:avLst/>
          </a:prstGeom>
          <a:solidFill>
            <a:srgbClr val="304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4C82F-6CD8-429E-AB40-789ED5942928}"/>
              </a:ext>
            </a:extLst>
          </p:cNvPr>
          <p:cNvSpPr/>
          <p:nvPr/>
        </p:nvSpPr>
        <p:spPr>
          <a:xfrm>
            <a:off x="1376273" y="1995897"/>
            <a:ext cx="6477000" cy="752048"/>
          </a:xfrm>
          <a:prstGeom prst="rect">
            <a:avLst/>
          </a:prstGeom>
          <a:solidFill>
            <a:srgbClr val="304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E7861-2C0F-4199-9E13-B94B5955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699456"/>
              </p:ext>
            </p:extLst>
          </p:nvPr>
        </p:nvGraphicFramePr>
        <p:xfrm>
          <a:off x="9050054" y="3209794"/>
          <a:ext cx="7860961" cy="112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027">
                  <a:extLst>
                    <a:ext uri="{9D8B030D-6E8A-4147-A177-3AD203B41FA5}">
                      <a16:colId xmlns:a16="http://schemas.microsoft.com/office/drawing/2014/main" val="1211292242"/>
                    </a:ext>
                  </a:extLst>
                </a:gridCol>
                <a:gridCol w="1932081">
                  <a:extLst>
                    <a:ext uri="{9D8B030D-6E8A-4147-A177-3AD203B41FA5}">
                      <a16:colId xmlns:a16="http://schemas.microsoft.com/office/drawing/2014/main" val="915011877"/>
                    </a:ext>
                  </a:extLst>
                </a:gridCol>
                <a:gridCol w="2546853">
                  <a:extLst>
                    <a:ext uri="{9D8B030D-6E8A-4147-A177-3AD203B41FA5}">
                      <a16:colId xmlns:a16="http://schemas.microsoft.com/office/drawing/2014/main" val="3804766612"/>
                    </a:ext>
                  </a:extLst>
                </a:gridCol>
              </a:tblGrid>
              <a:tr h="56049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Constantia"/>
                        </a:rPr>
                        <a:t>Model</a:t>
                      </a:r>
                    </a:p>
                  </a:txBody>
                  <a:tcPr>
                    <a:solidFill>
                      <a:srgbClr val="3045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Constantia"/>
                        </a:rPr>
                        <a:t>AUC Train</a:t>
                      </a:r>
                    </a:p>
                  </a:txBody>
                  <a:tcPr>
                    <a:solidFill>
                      <a:srgbClr val="3045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Constantia"/>
                        </a:rPr>
                        <a:t>AUC Test</a:t>
                      </a:r>
                    </a:p>
                  </a:txBody>
                  <a:tcPr>
                    <a:solidFill>
                      <a:srgbClr val="304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668867"/>
                  </a:ext>
                </a:extLst>
              </a:tr>
              <a:tr h="5604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latin typeface="Constantia"/>
                        </a:rPr>
                        <a:t>Nearest Neighbors</a:t>
                      </a:r>
                    </a:p>
                  </a:txBody>
                  <a:tcPr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onstantia"/>
                        </a:rPr>
                        <a:t>0.92</a:t>
                      </a:r>
                    </a:p>
                  </a:txBody>
                  <a:tcPr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onstantia"/>
                        </a:rPr>
                        <a:t>0.95</a:t>
                      </a:r>
                    </a:p>
                  </a:txBody>
                  <a:tcPr>
                    <a:solidFill>
                      <a:srgbClr val="D4D8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80889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3E31C1A1-5F9B-4573-99F3-2CE0E409E95B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Model Evaluation &amp; Predictions</a:t>
            </a:r>
          </a:p>
        </p:txBody>
      </p:sp>
      <p:cxnSp>
        <p:nvCxnSpPr>
          <p:cNvPr id="7" name="Google Shape;381;p35">
            <a:extLst>
              <a:ext uri="{FF2B5EF4-FFF2-40B4-BE49-F238E27FC236}">
                <a16:creationId xmlns:a16="http://schemas.microsoft.com/office/drawing/2014/main" id="{72DED195-E13B-4EBB-AE8E-E2F0271A2A93}"/>
              </a:ext>
            </a:extLst>
          </p:cNvPr>
          <p:cNvCxnSpPr>
            <a:cxnSpLocks/>
          </p:cNvCxnSpPr>
          <p:nvPr/>
        </p:nvCxnSpPr>
        <p:spPr>
          <a:xfrm>
            <a:off x="1752600" y="1616969"/>
            <a:ext cx="14782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D986C2-2411-4344-8802-5660ED61363E}"/>
              </a:ext>
            </a:extLst>
          </p:cNvPr>
          <p:cNvSpPr txBox="1"/>
          <p:nvPr/>
        </p:nvSpPr>
        <p:spPr>
          <a:xfrm>
            <a:off x="1493786" y="2277631"/>
            <a:ext cx="6477000" cy="584775"/>
          </a:xfrm>
          <a:prstGeom prst="rect">
            <a:avLst/>
          </a:prstGeom>
          <a:solidFill>
            <a:srgbClr val="D4D8C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304543"/>
                </a:solidFill>
              </a:rPr>
              <a:t>Feature Selection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6C6D4-C045-4660-99A4-DF1CE6052625}"/>
              </a:ext>
            </a:extLst>
          </p:cNvPr>
          <p:cNvGrpSpPr/>
          <p:nvPr/>
        </p:nvGrpSpPr>
        <p:grpSpPr>
          <a:xfrm>
            <a:off x="1376273" y="3581400"/>
            <a:ext cx="6935952" cy="5958823"/>
            <a:chOff x="623455" y="3131126"/>
            <a:chExt cx="3269669" cy="105549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9CC457-0EA4-42F4-9372-B6A2C7545B98}"/>
                </a:ext>
              </a:extLst>
            </p:cNvPr>
            <p:cNvSpPr/>
            <p:nvPr/>
          </p:nvSpPr>
          <p:spPr>
            <a:xfrm>
              <a:off x="623455" y="3131126"/>
              <a:ext cx="3269669" cy="10554960"/>
            </a:xfrm>
            <a:prstGeom prst="rect">
              <a:avLst/>
            </a:prstGeom>
            <a:noFill/>
            <a:ln w="22225">
              <a:solidFill>
                <a:srgbClr val="001F4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30C9AE-3D77-45E0-AA26-5F1AAECDFF57}"/>
                </a:ext>
              </a:extLst>
            </p:cNvPr>
            <p:cNvSpPr txBox="1"/>
            <p:nvPr/>
          </p:nvSpPr>
          <p:spPr>
            <a:xfrm>
              <a:off x="858982" y="3333873"/>
              <a:ext cx="2756842" cy="95404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34950" indent="-234950">
                <a:buFont typeface="Arial" pitchFamily="34" charset="0"/>
                <a:buChar char="•"/>
              </a:pPr>
              <a:r>
                <a:rPr lang="en-US" sz="2800" b="1">
                  <a:latin typeface="Constantia"/>
                </a:rPr>
                <a:t>Language: </a:t>
              </a:r>
              <a:r>
                <a:rPr lang="en-US" sz="2800">
                  <a:latin typeface="Constantia"/>
                </a:rPr>
                <a:t>Dutch</a:t>
              </a:r>
            </a:p>
            <a:p>
              <a:pPr marL="234950" indent="-234950">
                <a:buFont typeface="Arial" pitchFamily="34" charset="0"/>
                <a:buChar char="•"/>
              </a:pPr>
              <a:endParaRPr lang="en-US" sz="2800">
                <a:latin typeface="Constantia"/>
              </a:endParaRPr>
            </a:p>
            <a:p>
              <a:pPr marL="234950" indent="-234950">
                <a:buFont typeface="Arial" pitchFamily="34" charset="0"/>
                <a:buChar char="•"/>
              </a:pPr>
              <a:r>
                <a:rPr lang="en-US" sz="2800" b="1">
                  <a:latin typeface="Constantia"/>
                </a:rPr>
                <a:t>Age: </a:t>
              </a:r>
              <a:r>
                <a:rPr lang="en-US" sz="2800" b="0" i="0">
                  <a:solidFill>
                    <a:srgbClr val="202124"/>
                  </a:solidFill>
                  <a:effectLst/>
                  <a:latin typeface="Constantia"/>
                </a:rPr>
                <a:t>≥ </a:t>
              </a:r>
              <a:r>
                <a:rPr lang="en-US" sz="2800">
                  <a:latin typeface="Constantia"/>
                </a:rPr>
                <a:t>50</a:t>
              </a:r>
            </a:p>
            <a:p>
              <a:pPr marL="234950" indent="-234950">
                <a:buFont typeface="Arial" pitchFamily="34" charset="0"/>
                <a:buChar char="•"/>
              </a:pPr>
              <a:endParaRPr lang="en-US" sz="2800">
                <a:latin typeface="Constantia"/>
              </a:endParaRPr>
            </a:p>
            <a:p>
              <a:pPr marL="234950" indent="-234950">
                <a:buFont typeface="Arial" pitchFamily="34" charset="0"/>
                <a:buChar char="•"/>
              </a:pPr>
              <a:r>
                <a:rPr lang="en-US" sz="2800" b="1">
                  <a:latin typeface="Constantia"/>
                </a:rPr>
                <a:t>Province:</a:t>
              </a:r>
            </a:p>
            <a:p>
              <a:pPr marL="971550" lvl="1" indent="-514350">
                <a:buAutoNum type="romanUcPeriod"/>
              </a:pPr>
              <a:r>
                <a:rPr lang="en-US" sz="2800">
                  <a:latin typeface="Constantia"/>
                </a:rPr>
                <a:t>East Flanders</a:t>
              </a:r>
            </a:p>
            <a:p>
              <a:pPr marL="971550" lvl="1" indent="-514350">
                <a:buAutoNum type="romanUcPeriod"/>
              </a:pPr>
              <a:r>
                <a:rPr lang="en-US" sz="2800">
                  <a:latin typeface="Constantia"/>
                </a:rPr>
                <a:t>West Flanders</a:t>
              </a:r>
            </a:p>
            <a:p>
              <a:pPr marL="971550" lvl="1" indent="-514350">
                <a:buAutoNum type="romanUcPeriod"/>
              </a:pPr>
              <a:r>
                <a:rPr lang="en-US" sz="2800">
                  <a:latin typeface="Constantia"/>
                </a:rPr>
                <a:t>Antwerp</a:t>
              </a:r>
            </a:p>
            <a:p>
              <a:pPr marL="971550" lvl="1" indent="-514350">
                <a:buAutoNum type="romanUcPeriod"/>
              </a:pPr>
              <a:endParaRPr lang="en-US" sz="2800">
                <a:latin typeface="Constantia"/>
              </a:endParaRPr>
            </a:p>
            <a:p>
              <a:pPr marL="234950" indent="-234950">
                <a:buFont typeface="Arial" pitchFamily="34" charset="0"/>
                <a:buChar char="•"/>
              </a:pPr>
              <a:r>
                <a:rPr lang="en-US" sz="2800" b="1">
                  <a:latin typeface="Constantia"/>
                </a:rPr>
                <a:t>Gender: </a:t>
              </a:r>
              <a:r>
                <a:rPr lang="en-US" sz="2800">
                  <a:latin typeface="Constantia"/>
                </a:rPr>
                <a:t>Male</a:t>
              </a:r>
            </a:p>
            <a:p>
              <a:pPr marL="234950" indent="-234950">
                <a:buFont typeface="Arial" pitchFamily="34" charset="0"/>
                <a:buChar char="•"/>
              </a:pPr>
              <a:endParaRPr lang="en-US" sz="3200">
                <a:latin typeface="Constantia" panose="02030602050306030303" pitchFamily="18" charset="0"/>
              </a:endParaRPr>
            </a:p>
            <a:p>
              <a:endParaRPr lang="en-US" sz="3200" b="1">
                <a:latin typeface="Constantia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3833F3-D974-4E5A-B484-7A62C54BA8CF}"/>
              </a:ext>
            </a:extLst>
          </p:cNvPr>
          <p:cNvSpPr/>
          <p:nvPr/>
        </p:nvSpPr>
        <p:spPr>
          <a:xfrm>
            <a:off x="9462730" y="2045137"/>
            <a:ext cx="6477000" cy="752048"/>
          </a:xfrm>
          <a:prstGeom prst="rect">
            <a:avLst/>
          </a:prstGeom>
          <a:solidFill>
            <a:srgbClr val="304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E5175E-ECA4-42BE-ACC2-DC02839DD76A}"/>
              </a:ext>
            </a:extLst>
          </p:cNvPr>
          <p:cNvSpPr txBox="1"/>
          <p:nvPr/>
        </p:nvSpPr>
        <p:spPr>
          <a:xfrm>
            <a:off x="9697755" y="2268555"/>
            <a:ext cx="6477000" cy="584775"/>
          </a:xfrm>
          <a:prstGeom prst="rect">
            <a:avLst/>
          </a:prstGeom>
          <a:solidFill>
            <a:srgbClr val="D4D8C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304543"/>
                </a:solidFill>
              </a:rPr>
              <a:t>Model Evaluation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01C81-FFE3-4C27-8344-43277C67A440}"/>
              </a:ext>
            </a:extLst>
          </p:cNvPr>
          <p:cNvSpPr txBox="1"/>
          <p:nvPr/>
        </p:nvSpPr>
        <p:spPr>
          <a:xfrm>
            <a:off x="9742034" y="6415870"/>
            <a:ext cx="6477000" cy="584775"/>
          </a:xfrm>
          <a:prstGeom prst="rect">
            <a:avLst/>
          </a:prstGeom>
          <a:solidFill>
            <a:srgbClr val="D4D8C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304543"/>
                </a:solidFill>
              </a:rPr>
              <a:t>Campaign 7662 Donor Prediction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9CE93-470C-4BDC-A4E1-15C14054820A}"/>
              </a:ext>
            </a:extLst>
          </p:cNvPr>
          <p:cNvSpPr txBox="1"/>
          <p:nvPr/>
        </p:nvSpPr>
        <p:spPr>
          <a:xfrm>
            <a:off x="9462730" y="4674634"/>
            <a:ext cx="76014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2800">
                <a:latin typeface="Constantia"/>
              </a:rPr>
              <a:t>60% of Data Needed for 2.1x Response Rate</a:t>
            </a:r>
            <a:endParaRPr lang="en-US" sz="3200">
              <a:latin typeface="Constant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E98F1-5B94-4BC3-AE0F-1093982A6756}"/>
              </a:ext>
            </a:extLst>
          </p:cNvPr>
          <p:cNvSpPr txBox="1"/>
          <p:nvPr/>
        </p:nvSpPr>
        <p:spPr>
          <a:xfrm>
            <a:off x="9462729" y="7208092"/>
            <a:ext cx="7601451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2800" dirty="0">
                <a:latin typeface="Constantia"/>
              </a:rPr>
              <a:t>12,512 Potential Donors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2800" dirty="0">
                <a:latin typeface="Constantia"/>
              </a:rPr>
              <a:t>Target Donors: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atin typeface="Constantia"/>
              </a:rPr>
              <a:t>Donor 105960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atin typeface="Constantia"/>
              </a:rPr>
              <a:t>Donor 108658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atin typeface="Constantia"/>
              </a:rPr>
              <a:t>Donor 120499</a:t>
            </a:r>
            <a:endParaRPr lang="en-US" sz="3200" dirty="0">
              <a:latin typeface="Constantia"/>
            </a:endParaRPr>
          </a:p>
          <a:p>
            <a:pPr marL="1028700" lvl="1" indent="-571500">
              <a:buFont typeface="+mj-lt"/>
              <a:buAutoNum type="romanUcPeriod"/>
            </a:pPr>
            <a:endParaRPr lang="en-US" sz="3200" dirty="0">
              <a:latin typeface="Constantia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118F66-6483-4C37-BB7C-E5CE1D8DA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122667"/>
              </p:ext>
            </p:extLst>
          </p:nvPr>
        </p:nvGraphicFramePr>
        <p:xfrm>
          <a:off x="397705" y="914317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118F66-6483-4C37-BB7C-E5CE1D8DAC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705" y="914317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00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304543"/>
                </a:solidFill>
                <a:latin typeface="Cormorant Garamond Medium"/>
              </a:rPr>
              <a:t>Recommendation 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48590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4">
            <a:extLst>
              <a:ext uri="{FF2B5EF4-FFF2-40B4-BE49-F238E27FC236}">
                <a16:creationId xmlns:a16="http://schemas.microsoft.com/office/drawing/2014/main" id="{7A194599-02E9-4C2D-82F2-10773279D1DF}"/>
              </a:ext>
            </a:extLst>
          </p:cNvPr>
          <p:cNvSpPr txBox="1"/>
          <p:nvPr/>
        </p:nvSpPr>
        <p:spPr>
          <a:xfrm>
            <a:off x="2091868" y="7590651"/>
            <a:ext cx="10258800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800" dirty="0">
                <a:latin typeface="Constantia"/>
                <a:cs typeface="Assistant Regular"/>
              </a:rPr>
              <a:t>Evaluate the Model's Effect on Profitability for the Campaign</a:t>
            </a:r>
            <a:endParaRPr lang="en-US" sz="2800" dirty="0">
              <a:latin typeface="Constantia"/>
              <a:ea typeface="+mn-lt"/>
              <a:cs typeface="Assistant Regular"/>
            </a:endParaRPr>
          </a:p>
        </p:txBody>
      </p:sp>
      <p:grpSp>
        <p:nvGrpSpPr>
          <p:cNvPr id="12" name="Google Shape;7758;p64">
            <a:extLst>
              <a:ext uri="{FF2B5EF4-FFF2-40B4-BE49-F238E27FC236}">
                <a16:creationId xmlns:a16="http://schemas.microsoft.com/office/drawing/2014/main" id="{672AF119-EC08-48C7-B0BC-D1F0382331E0}"/>
              </a:ext>
            </a:extLst>
          </p:cNvPr>
          <p:cNvGrpSpPr/>
          <p:nvPr/>
        </p:nvGrpSpPr>
        <p:grpSpPr>
          <a:xfrm rot="16200000">
            <a:off x="-529560" y="5332620"/>
            <a:ext cx="4845721" cy="146572"/>
            <a:chOff x="1464850" y="436376"/>
            <a:chExt cx="6001362" cy="222300"/>
          </a:xfrm>
        </p:grpSpPr>
        <p:sp>
          <p:nvSpPr>
            <p:cNvPr id="13" name="Google Shape;7759;p64">
              <a:extLst>
                <a:ext uri="{FF2B5EF4-FFF2-40B4-BE49-F238E27FC236}">
                  <a16:creationId xmlns:a16="http://schemas.microsoft.com/office/drawing/2014/main" id="{AE8F7D90-3634-4B09-9822-77CE3D3407ED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60;p64">
              <a:extLst>
                <a:ext uri="{FF2B5EF4-FFF2-40B4-BE49-F238E27FC236}">
                  <a16:creationId xmlns:a16="http://schemas.microsoft.com/office/drawing/2014/main" id="{CDE584B8-E721-483F-A67A-8AC4CA7D2B0D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1;p64">
              <a:extLst>
                <a:ext uri="{FF2B5EF4-FFF2-40B4-BE49-F238E27FC236}">
                  <a16:creationId xmlns:a16="http://schemas.microsoft.com/office/drawing/2014/main" id="{F5F7CFA3-ACBC-4FBC-90DD-1FEDBE8171DB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62;p64">
              <a:extLst>
                <a:ext uri="{FF2B5EF4-FFF2-40B4-BE49-F238E27FC236}">
                  <a16:creationId xmlns:a16="http://schemas.microsoft.com/office/drawing/2014/main" id="{D7C9A61B-0EF2-4949-89D4-235D8B1BC9B4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63;p64">
              <a:extLst>
                <a:ext uri="{FF2B5EF4-FFF2-40B4-BE49-F238E27FC236}">
                  <a16:creationId xmlns:a16="http://schemas.microsoft.com/office/drawing/2014/main" id="{9131014E-93F7-4D17-BDBF-5615E76EAD11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7764;p64">
              <a:extLst>
                <a:ext uri="{FF2B5EF4-FFF2-40B4-BE49-F238E27FC236}">
                  <a16:creationId xmlns:a16="http://schemas.microsoft.com/office/drawing/2014/main" id="{40F7687D-1C61-46FB-BC47-CEF02711B04D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7765;p64">
              <a:extLst>
                <a:ext uri="{FF2B5EF4-FFF2-40B4-BE49-F238E27FC236}">
                  <a16:creationId xmlns:a16="http://schemas.microsoft.com/office/drawing/2014/main" id="{F5AA8532-EC32-4E74-A475-AB1E6A5DA52D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7766;p64">
              <a:extLst>
                <a:ext uri="{FF2B5EF4-FFF2-40B4-BE49-F238E27FC236}">
                  <a16:creationId xmlns:a16="http://schemas.microsoft.com/office/drawing/2014/main" id="{19DFD55B-DE65-4369-BFBC-0F013C7A9510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7767;p64">
              <a:extLst>
                <a:ext uri="{FF2B5EF4-FFF2-40B4-BE49-F238E27FC236}">
                  <a16:creationId xmlns:a16="http://schemas.microsoft.com/office/drawing/2014/main" id="{375154FB-AA31-4AD8-BA95-73E22658DBF1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BC5E67-C7F1-44B4-9087-124DE25105B4}"/>
              </a:ext>
            </a:extLst>
          </p:cNvPr>
          <p:cNvSpPr txBox="1"/>
          <p:nvPr/>
        </p:nvSpPr>
        <p:spPr>
          <a:xfrm>
            <a:off x="1966587" y="2811182"/>
            <a:ext cx="694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Constantia" panose="02030602050306030303" pitchFamily="18" charset="0"/>
              </a:defRPr>
            </a:lvl1pPr>
          </a:lstStyle>
          <a:p>
            <a:pPr algn="l"/>
            <a:r>
              <a:rPr lang="en-US" dirty="0"/>
              <a:t>Gather Additional Donor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F9D76-F7F0-47BC-967D-3C5873BE85A1}"/>
              </a:ext>
            </a:extLst>
          </p:cNvPr>
          <p:cNvSpPr txBox="1"/>
          <p:nvPr/>
        </p:nvSpPr>
        <p:spPr>
          <a:xfrm>
            <a:off x="2091868" y="3969234"/>
            <a:ext cx="1083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Constantia" panose="02030602050306030303" pitchFamily="18" charset="0"/>
              </a:defRPr>
            </a:lvl1pPr>
          </a:lstStyle>
          <a:p>
            <a:pPr algn="l"/>
            <a:r>
              <a:rPr lang="en-US" dirty="0"/>
              <a:t>Evaluate Metrics that Identify Successful Campaigns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51A510-5363-4F1B-AFA7-F5AB878B4445}"/>
              </a:ext>
            </a:extLst>
          </p:cNvPr>
          <p:cNvSpPr txBox="1"/>
          <p:nvPr/>
        </p:nvSpPr>
        <p:spPr>
          <a:xfrm>
            <a:off x="2091868" y="5099214"/>
            <a:ext cx="929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Review Effectiveness of Mail as Campaign Methodology 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DD34EA60-BA93-4A2A-A06B-B755BD7B81BC}"/>
              </a:ext>
            </a:extLst>
          </p:cNvPr>
          <p:cNvSpPr txBox="1"/>
          <p:nvPr/>
        </p:nvSpPr>
        <p:spPr>
          <a:xfrm>
            <a:off x="2091868" y="6438086"/>
            <a:ext cx="10614960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800" dirty="0">
                <a:latin typeface="Constantia"/>
                <a:ea typeface="+mn-lt"/>
                <a:cs typeface="Assistant Regular"/>
              </a:rPr>
              <a:t>Explore Additional Mediums to Reach Target Donor at Reduced Cost</a:t>
            </a:r>
          </a:p>
        </p:txBody>
      </p:sp>
    </p:spTree>
    <p:extLst>
      <p:ext uri="{BB962C8B-B14F-4D97-AF65-F5344CB8AC3E}">
        <p14:creationId xmlns:p14="http://schemas.microsoft.com/office/powerpoint/2010/main" val="238849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50344"/>
            <a:ext cx="1638848" cy="19380"/>
          </a:xfrm>
          <a:prstGeom prst="rect">
            <a:avLst/>
          </a:prstGeom>
          <a:solidFill>
            <a:srgbClr val="304543"/>
          </a:solidFill>
        </p:spPr>
      </p:sp>
      <p:sp>
        <p:nvSpPr>
          <p:cNvPr id="4" name="TextBox 4"/>
          <p:cNvSpPr txBox="1"/>
          <p:nvPr/>
        </p:nvSpPr>
        <p:spPr>
          <a:xfrm>
            <a:off x="15927792" y="8409467"/>
            <a:ext cx="1331508" cy="8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304543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180" y="7435418"/>
            <a:ext cx="14714220" cy="1159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304543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Back-Up Slides</a:t>
            </a: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304543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10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err="1">
                <a:solidFill>
                  <a:srgbClr val="304543"/>
                </a:solidFill>
                <a:latin typeface="Cormorant Garamond Medium"/>
              </a:rPr>
              <a:t>Cramér's</a:t>
            </a: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 V (</a:t>
            </a:r>
            <a:r>
              <a:rPr lang="el-GR" sz="8000" b="1">
                <a:solidFill>
                  <a:srgbClr val="304543"/>
                </a:solidFill>
                <a:latin typeface="Cormorant Garamond Medium"/>
              </a:rPr>
              <a:t>φ</a:t>
            </a: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c)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30EBC1-98B1-45FC-93EF-B1294742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058" y="2542061"/>
            <a:ext cx="7652888" cy="6481377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7A194599-02E9-4C2D-82F2-10773279D1DF}"/>
              </a:ext>
            </a:extLst>
          </p:cNvPr>
          <p:cNvSpPr txBox="1"/>
          <p:nvPr/>
        </p:nvSpPr>
        <p:spPr>
          <a:xfrm>
            <a:off x="1143000" y="3009900"/>
            <a:ext cx="10686553" cy="670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</a:rPr>
              <a:t>Moderate Correlation:</a:t>
            </a: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Region &amp; Cost Unit</a:t>
            </a: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Language &amp; Cost Unit</a:t>
            </a: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Province &amp; Cost Unit</a:t>
            </a: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Low Correlation: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Gender &amp; Cost Unit</a:t>
            </a: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16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Model Lift 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48590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650B9C-DE24-40DF-A34F-282277F961A0}"/>
              </a:ext>
            </a:extLst>
          </p:cNvPr>
          <p:cNvSpPr txBox="1"/>
          <p:nvPr/>
        </p:nvSpPr>
        <p:spPr>
          <a:xfrm>
            <a:off x="1596426" y="2642379"/>
            <a:ext cx="33470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§"/>
            </a:pPr>
            <a:r>
              <a:rPr lang="en-US" sz="3600" dirty="0">
                <a:latin typeface="Constantia"/>
              </a:rPr>
              <a:t>Maximum Lift of 2.2x  Possible increase</a:t>
            </a:r>
            <a:endParaRPr lang="en-US" dirty="0"/>
          </a:p>
          <a:p>
            <a:pPr marL="571500" indent="-571500">
              <a:buFont typeface="Wingdings"/>
              <a:buChar char="§"/>
            </a:pPr>
            <a:endParaRPr lang="en-US" sz="3600" dirty="0">
              <a:latin typeface="Constantia"/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0CC5A4B-87B2-4F97-AD2F-754D8A3B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45" y="2299658"/>
            <a:ext cx="12124426" cy="73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F2B1747-926A-4126-B7EF-B88EBD2783AA}"/>
              </a:ext>
            </a:extLst>
          </p:cNvPr>
          <p:cNvSpPr txBox="1"/>
          <p:nvPr/>
        </p:nvSpPr>
        <p:spPr>
          <a:xfrm>
            <a:off x="10773520" y="2710956"/>
            <a:ext cx="6477000" cy="584775"/>
          </a:xfrm>
          <a:prstGeom prst="rect">
            <a:avLst/>
          </a:prstGeom>
          <a:solidFill>
            <a:srgbClr val="D4D8C7"/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>
              <a:solidFill>
                <a:srgbClr val="30454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1DA98-2497-4A54-953A-45C154CE962D}"/>
              </a:ext>
            </a:extLst>
          </p:cNvPr>
          <p:cNvSpPr txBox="1"/>
          <p:nvPr/>
        </p:nvSpPr>
        <p:spPr>
          <a:xfrm>
            <a:off x="1600200" y="2708562"/>
            <a:ext cx="6477000" cy="584775"/>
          </a:xfrm>
          <a:prstGeom prst="rect">
            <a:avLst/>
          </a:prstGeom>
          <a:solidFill>
            <a:srgbClr val="D4D8C7"/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>
              <a:solidFill>
                <a:srgbClr val="304543"/>
              </a:solidFill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>
                <a:solidFill>
                  <a:srgbClr val="304543"/>
                </a:solidFill>
                <a:latin typeface="Cormorant Garamond Medium"/>
              </a:rPr>
              <a:t>Predictive Analytics Analysis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554364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7F782272-7097-4350-9C45-D390A9B45680}"/>
              </a:ext>
            </a:extLst>
          </p:cNvPr>
          <p:cNvSpPr txBox="1">
            <a:spLocks/>
          </p:cNvSpPr>
          <p:nvPr/>
        </p:nvSpPr>
        <p:spPr>
          <a:xfrm>
            <a:off x="2349708" y="2662843"/>
            <a:ext cx="4977979" cy="45719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3200"/>
              </a:spcAft>
              <a:buNone/>
            </a:pPr>
            <a:r>
              <a:rPr lang="en-US" b="1">
                <a:solidFill>
                  <a:srgbClr val="304543"/>
                </a:solidFill>
                <a:latin typeface="Constantia" panose="02030602050306030303" pitchFamily="18" charset="0"/>
              </a:rPr>
              <a:t>Cumulative Response </a:t>
            </a:r>
          </a:p>
        </p:txBody>
      </p:sp>
      <p:sp>
        <p:nvSpPr>
          <p:cNvPr id="11" name="Google Shape;517;p41">
            <a:extLst>
              <a:ext uri="{FF2B5EF4-FFF2-40B4-BE49-F238E27FC236}">
                <a16:creationId xmlns:a16="http://schemas.microsoft.com/office/drawing/2014/main" id="{82770BE8-0791-4362-A321-23148C82916E}"/>
              </a:ext>
            </a:extLst>
          </p:cNvPr>
          <p:cNvSpPr txBox="1">
            <a:spLocks/>
          </p:cNvSpPr>
          <p:nvPr/>
        </p:nvSpPr>
        <p:spPr>
          <a:xfrm>
            <a:off x="12115007" y="2451736"/>
            <a:ext cx="4018090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3200"/>
              </a:spcAft>
              <a:buNone/>
            </a:pPr>
            <a:r>
              <a:rPr lang="en-US" b="1">
                <a:solidFill>
                  <a:srgbClr val="304543"/>
                </a:solidFill>
                <a:latin typeface="Constantia" panose="02030602050306030303" pitchFamily="18" charset="0"/>
              </a:rPr>
              <a:t>Cumulative Gains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77B41-7ABE-4E79-BD56-525D8FF65E8D}"/>
              </a:ext>
            </a:extLst>
          </p:cNvPr>
          <p:cNvSpPr txBox="1"/>
          <p:nvPr/>
        </p:nvSpPr>
        <p:spPr>
          <a:xfrm>
            <a:off x="2442210" y="7648981"/>
            <a:ext cx="4662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latin typeface="Constantia"/>
              </a:rPr>
              <a:t>60% of Data Needed for 2.1% Response Rate</a:t>
            </a:r>
            <a:endParaRPr lang="en-US" sz="3200" dirty="0">
              <a:latin typeface="Constant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4FF80-1BC2-447D-BF0C-5AA8D0B56B2C}"/>
              </a:ext>
            </a:extLst>
          </p:cNvPr>
          <p:cNvSpPr txBox="1"/>
          <p:nvPr/>
        </p:nvSpPr>
        <p:spPr>
          <a:xfrm>
            <a:off x="11861364" y="7535852"/>
            <a:ext cx="49377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onstantia"/>
              </a:rPr>
              <a:t>Provides </a:t>
            </a:r>
            <a:r>
              <a:rPr lang="en-US" sz="2800" dirty="0">
                <a:latin typeface="Constantia"/>
              </a:rPr>
              <a:t>Better Performance </a:t>
            </a:r>
            <a:r>
              <a:rPr lang="en-US" sz="2800">
                <a:latin typeface="Constantia"/>
              </a:rPr>
              <a:t>with</a:t>
            </a:r>
            <a:r>
              <a:rPr lang="en-US" sz="2800" dirty="0">
                <a:latin typeface="Constantia"/>
              </a:rPr>
              <a:t> Boosted</a:t>
            </a:r>
            <a:r>
              <a:rPr lang="en-US" sz="2800">
                <a:latin typeface="Constantia"/>
              </a:rPr>
              <a:t> Tree Model </a:t>
            </a:r>
          </a:p>
        </p:txBody>
      </p:sp>
      <p:pic>
        <p:nvPicPr>
          <p:cNvPr id="14" name="Picture 4" descr="Chart&#10;&#10;Description automatically generated">
            <a:extLst>
              <a:ext uri="{FF2B5EF4-FFF2-40B4-BE49-F238E27FC236}">
                <a16:creationId xmlns:a16="http://schemas.microsoft.com/office/drawing/2014/main" id="{C661BE59-81F4-40C8-9C34-2A92AD67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872" y="3591752"/>
            <a:ext cx="5656360" cy="3412357"/>
          </a:xfrm>
          <a:prstGeom prst="rect">
            <a:avLst/>
          </a:prstGeom>
        </p:spPr>
      </p:pic>
      <p:pic>
        <p:nvPicPr>
          <p:cNvPr id="27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08D8D23-E7F6-4AA7-A9D7-51E39427A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63" y="3764981"/>
            <a:ext cx="5693871" cy="3412357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222F40ED-29B0-4B00-B204-68D6D88BE600}"/>
              </a:ext>
            </a:extLst>
          </p:cNvPr>
          <p:cNvSpPr/>
          <p:nvPr/>
        </p:nvSpPr>
        <p:spPr>
          <a:xfrm>
            <a:off x="1618188" y="7665500"/>
            <a:ext cx="381000" cy="663335"/>
          </a:xfrm>
          <a:prstGeom prst="chevron">
            <a:avLst/>
          </a:prstGeom>
          <a:solidFill>
            <a:srgbClr val="304543"/>
          </a:solidFill>
          <a:ln>
            <a:solidFill>
              <a:srgbClr val="D4D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4D7F276C-C729-43B1-B5A5-F7F40F7ED8FF}"/>
              </a:ext>
            </a:extLst>
          </p:cNvPr>
          <p:cNvSpPr/>
          <p:nvPr/>
        </p:nvSpPr>
        <p:spPr>
          <a:xfrm>
            <a:off x="1852438" y="7682516"/>
            <a:ext cx="381000" cy="663335"/>
          </a:xfrm>
          <a:prstGeom prst="chevron">
            <a:avLst/>
          </a:prstGeom>
          <a:solidFill>
            <a:srgbClr val="304543"/>
          </a:solidFill>
          <a:ln>
            <a:solidFill>
              <a:srgbClr val="D4D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6D1099F-8534-4C79-A2C4-35BF3D9AEB76}"/>
              </a:ext>
            </a:extLst>
          </p:cNvPr>
          <p:cNvSpPr/>
          <p:nvPr/>
        </p:nvSpPr>
        <p:spPr>
          <a:xfrm>
            <a:off x="10982292" y="7648981"/>
            <a:ext cx="381000" cy="663335"/>
          </a:xfrm>
          <a:prstGeom prst="chevron">
            <a:avLst/>
          </a:prstGeom>
          <a:solidFill>
            <a:srgbClr val="304543"/>
          </a:solidFill>
          <a:ln>
            <a:solidFill>
              <a:srgbClr val="D4D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61CD88BD-96B5-4DD8-B2F3-753FC6B06D5A}"/>
              </a:ext>
            </a:extLst>
          </p:cNvPr>
          <p:cNvSpPr/>
          <p:nvPr/>
        </p:nvSpPr>
        <p:spPr>
          <a:xfrm>
            <a:off x="10773520" y="7648982"/>
            <a:ext cx="381000" cy="663335"/>
          </a:xfrm>
          <a:prstGeom prst="chevron">
            <a:avLst/>
          </a:prstGeom>
          <a:solidFill>
            <a:srgbClr val="304543"/>
          </a:solidFill>
          <a:ln>
            <a:solidFill>
              <a:srgbClr val="D4D8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9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">
            <a:extLst>
              <a:ext uri="{FF2B5EF4-FFF2-40B4-BE49-F238E27FC236}">
                <a16:creationId xmlns:a16="http://schemas.microsoft.com/office/drawing/2014/main" id="{D1DC282A-3B57-4B51-8FFD-A6C0738D102C}"/>
              </a:ext>
            </a:extLst>
          </p:cNvPr>
          <p:cNvSpPr/>
          <p:nvPr/>
        </p:nvSpPr>
        <p:spPr>
          <a:xfrm>
            <a:off x="4191000" y="1562100"/>
            <a:ext cx="13922069" cy="8534400"/>
          </a:xfrm>
          <a:prstGeom prst="rect">
            <a:avLst/>
          </a:prstGeom>
          <a:solidFill>
            <a:srgbClr val="304543"/>
          </a:solidFill>
        </p:spPr>
      </p:sp>
      <p:sp>
        <p:nvSpPr>
          <p:cNvPr id="2" name="AutoShape 2"/>
          <p:cNvSpPr/>
          <p:nvPr/>
        </p:nvSpPr>
        <p:spPr>
          <a:xfrm>
            <a:off x="3962400" y="1333500"/>
            <a:ext cx="13423240" cy="8229600"/>
          </a:xfrm>
          <a:prstGeom prst="rect">
            <a:avLst/>
          </a:prstGeom>
          <a:solidFill>
            <a:srgbClr val="F3F3F3"/>
          </a:solidFill>
        </p:spPr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5CE927A-ED1E-4585-9D74-ACE894E91372}"/>
              </a:ext>
            </a:extLst>
          </p:cNvPr>
          <p:cNvSpPr txBox="1"/>
          <p:nvPr/>
        </p:nvSpPr>
        <p:spPr>
          <a:xfrm>
            <a:off x="13325024" y="2911944"/>
            <a:ext cx="3528003" cy="535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ts val="3920"/>
              </a:lnSpc>
              <a:spcBef>
                <a:spcPct val="0"/>
              </a:spcBef>
              <a:defRPr sz="4400">
                <a:solidFill>
                  <a:srgbClr val="304543"/>
                </a:solidFill>
                <a:latin typeface="Cormorant Garamond Bold"/>
              </a:defRPr>
            </a:lvl1pPr>
          </a:lstStyle>
          <a:p>
            <a:r>
              <a:rPr lang="en-US"/>
              <a:t>Analysis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1569869B-D454-441A-9ED4-E6CA77BBEFDA}"/>
              </a:ext>
            </a:extLst>
          </p:cNvPr>
          <p:cNvSpPr txBox="1"/>
          <p:nvPr/>
        </p:nvSpPr>
        <p:spPr>
          <a:xfrm>
            <a:off x="13706025" y="6659545"/>
            <a:ext cx="3256975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ct val="100000"/>
              </a:lnSpc>
              <a:spcBef>
                <a:spcPct val="0"/>
              </a:spcBef>
              <a:defRPr sz="4400">
                <a:solidFill>
                  <a:srgbClr val="304543"/>
                </a:solidFill>
                <a:latin typeface="Cormorant Garamond Bold"/>
              </a:defRPr>
            </a:lvl1pPr>
          </a:lstStyle>
          <a:p>
            <a:r>
              <a:rPr lang="en-US"/>
              <a:t>Evaluation </a:t>
            </a:r>
          </a:p>
          <a:p>
            <a:r>
              <a:rPr lang="en-US"/>
              <a:t>&amp;</a:t>
            </a:r>
          </a:p>
          <a:p>
            <a:r>
              <a:rPr lang="en-US"/>
              <a:t>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AB0DD5-3CAA-44D4-9DC9-0E91E4CC9D10}"/>
              </a:ext>
            </a:extLst>
          </p:cNvPr>
          <p:cNvGrpSpPr/>
          <p:nvPr/>
        </p:nvGrpSpPr>
        <p:grpSpPr>
          <a:xfrm>
            <a:off x="5383520" y="2573287"/>
            <a:ext cx="914401" cy="899975"/>
            <a:chOff x="3248442" y="2300375"/>
            <a:chExt cx="914401" cy="899975"/>
          </a:xfrm>
        </p:grpSpPr>
        <p:sp>
          <p:nvSpPr>
            <p:cNvPr id="3" name="AutoShape 3"/>
            <p:cNvSpPr/>
            <p:nvPr/>
          </p:nvSpPr>
          <p:spPr>
            <a:xfrm rot="16200000">
              <a:off x="3263205" y="2285612"/>
              <a:ext cx="884876" cy="914401"/>
            </a:xfrm>
            <a:prstGeom prst="rect">
              <a:avLst/>
            </a:prstGeom>
            <a:solidFill>
              <a:srgbClr val="304543"/>
            </a:solidFill>
          </p:spPr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6059090C-C643-4116-94E6-A29D528ACFF0}"/>
                </a:ext>
              </a:extLst>
            </p:cNvPr>
            <p:cNvSpPr txBox="1"/>
            <p:nvPr/>
          </p:nvSpPr>
          <p:spPr>
            <a:xfrm>
              <a:off x="3478007" y="2351335"/>
              <a:ext cx="359382" cy="849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5400">
                  <a:solidFill>
                    <a:schemeClr val="bg1"/>
                  </a:solidFill>
                  <a:latin typeface="Constantia" panose="02030602050306030303" pitchFamily="18" charset="0"/>
                </a:rPr>
                <a:t>I</a:t>
              </a:r>
              <a:endParaRPr lang="en-US" sz="640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92A91C-1ECC-4D79-8D61-C59204EC02D4}"/>
              </a:ext>
            </a:extLst>
          </p:cNvPr>
          <p:cNvSpPr txBox="1"/>
          <p:nvPr/>
        </p:nvSpPr>
        <p:spPr>
          <a:xfrm>
            <a:off x="6731706" y="2171700"/>
            <a:ext cx="3528002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920"/>
              </a:lnSpc>
              <a:spcBef>
                <a:spcPct val="0"/>
              </a:spcBef>
              <a:defRPr sz="4400">
                <a:solidFill>
                  <a:srgbClr val="304543"/>
                </a:solidFill>
                <a:latin typeface="Cormorant Garamond 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/>
              <a:t>Project  </a:t>
            </a:r>
          </a:p>
          <a:p>
            <a:pPr algn="ctr">
              <a:lnSpc>
                <a:spcPct val="100000"/>
              </a:lnSpc>
            </a:pPr>
            <a:r>
              <a:rPr lang="en-US"/>
              <a:t>Scope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DDD33-8421-4EC3-8770-902EC675592B}"/>
              </a:ext>
            </a:extLst>
          </p:cNvPr>
          <p:cNvGrpSpPr/>
          <p:nvPr/>
        </p:nvGrpSpPr>
        <p:grpSpPr>
          <a:xfrm>
            <a:off x="5383521" y="7124878"/>
            <a:ext cx="914401" cy="884876"/>
            <a:chOff x="11486133" y="2307216"/>
            <a:chExt cx="914401" cy="884876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9C0E64B3-79CE-4FF6-B648-B09237BD3C99}"/>
                </a:ext>
              </a:extLst>
            </p:cNvPr>
            <p:cNvSpPr/>
            <p:nvPr/>
          </p:nvSpPr>
          <p:spPr>
            <a:xfrm rot="16200000">
              <a:off x="11500896" y="2292453"/>
              <a:ext cx="884876" cy="914401"/>
            </a:xfrm>
            <a:prstGeom prst="rect">
              <a:avLst/>
            </a:prstGeom>
            <a:solidFill>
              <a:srgbClr val="304543"/>
            </a:solidFill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61A44087-ED58-4E8C-A872-C7CFCA3DCB51}"/>
                </a:ext>
              </a:extLst>
            </p:cNvPr>
            <p:cNvSpPr txBox="1"/>
            <p:nvPr/>
          </p:nvSpPr>
          <p:spPr>
            <a:xfrm>
              <a:off x="11621498" y="2371354"/>
              <a:ext cx="552502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5400">
                  <a:solidFill>
                    <a:schemeClr val="bg1"/>
                  </a:solidFill>
                  <a:latin typeface="Constantia" panose="02030602050306030303" pitchFamily="18" charset="0"/>
                </a:rPr>
                <a:t>II</a:t>
              </a:r>
              <a:endParaRPr lang="en-US" sz="640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664AE51-8EF8-4E18-BBB5-85F8A5FBF56F}"/>
              </a:ext>
            </a:extLst>
          </p:cNvPr>
          <p:cNvSpPr txBox="1"/>
          <p:nvPr/>
        </p:nvSpPr>
        <p:spPr>
          <a:xfrm>
            <a:off x="6729045" y="7292241"/>
            <a:ext cx="3528002" cy="535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920"/>
              </a:lnSpc>
              <a:spcBef>
                <a:spcPct val="0"/>
              </a:spcBef>
              <a:defRPr sz="4400">
                <a:solidFill>
                  <a:srgbClr val="304543"/>
                </a:solidFill>
                <a:latin typeface="Cormorant Garamond Bold"/>
              </a:defRPr>
            </a:lvl1pPr>
          </a:lstStyle>
          <a:p>
            <a:pPr algn="ctr"/>
            <a:r>
              <a:rPr lang="en-US"/>
              <a:t>Methodology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98745-3F3C-4562-85A9-C5F2217A5C25}"/>
              </a:ext>
            </a:extLst>
          </p:cNvPr>
          <p:cNvGrpSpPr/>
          <p:nvPr/>
        </p:nvGrpSpPr>
        <p:grpSpPr>
          <a:xfrm>
            <a:off x="12410623" y="7153806"/>
            <a:ext cx="914401" cy="884876"/>
            <a:chOff x="11496220" y="6832213"/>
            <a:chExt cx="914401" cy="88487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C46387B0-CF8C-4F6B-85F3-040EBF32E5BF}"/>
                </a:ext>
              </a:extLst>
            </p:cNvPr>
            <p:cNvSpPr/>
            <p:nvPr/>
          </p:nvSpPr>
          <p:spPr>
            <a:xfrm rot="16200000">
              <a:off x="11510983" y="6817450"/>
              <a:ext cx="884876" cy="914401"/>
            </a:xfrm>
            <a:prstGeom prst="rect">
              <a:avLst/>
            </a:prstGeom>
            <a:solidFill>
              <a:srgbClr val="304543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51099C-A62B-4763-A2BC-81CD01E9FA59}"/>
                </a:ext>
              </a:extLst>
            </p:cNvPr>
            <p:cNvSpPr txBox="1"/>
            <p:nvPr/>
          </p:nvSpPr>
          <p:spPr>
            <a:xfrm>
              <a:off x="11558956" y="6891507"/>
              <a:ext cx="788930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5400">
                  <a:solidFill>
                    <a:schemeClr val="bg1"/>
                  </a:solidFill>
                  <a:latin typeface="Constantia" panose="02030602050306030303" pitchFamily="18" charset="0"/>
                </a:rPr>
                <a:t>IV</a:t>
              </a:r>
              <a:endParaRPr lang="en-US" sz="640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B157C9-2D0A-41C2-8531-8063BF8D0B40}"/>
              </a:ext>
            </a:extLst>
          </p:cNvPr>
          <p:cNvGrpSpPr/>
          <p:nvPr/>
        </p:nvGrpSpPr>
        <p:grpSpPr>
          <a:xfrm>
            <a:off x="12431344" y="2737304"/>
            <a:ext cx="914401" cy="884876"/>
            <a:chOff x="10133661" y="2334955"/>
            <a:chExt cx="914401" cy="88487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B7B2160A-8D65-4239-890E-509C94881151}"/>
                </a:ext>
              </a:extLst>
            </p:cNvPr>
            <p:cNvSpPr/>
            <p:nvPr/>
          </p:nvSpPr>
          <p:spPr>
            <a:xfrm rot="16200000">
              <a:off x="10148424" y="2320192"/>
              <a:ext cx="884876" cy="914401"/>
            </a:xfrm>
            <a:prstGeom prst="rect">
              <a:avLst/>
            </a:prstGeom>
            <a:solidFill>
              <a:srgbClr val="304543"/>
            </a:solidFill>
          </p:spPr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C1DD1AEA-5F0D-41EF-8409-C38AFC15B219}"/>
                </a:ext>
              </a:extLst>
            </p:cNvPr>
            <p:cNvSpPr txBox="1"/>
            <p:nvPr/>
          </p:nvSpPr>
          <p:spPr>
            <a:xfrm>
              <a:off x="10216473" y="2367023"/>
              <a:ext cx="723365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5400">
                  <a:solidFill>
                    <a:schemeClr val="bg1"/>
                  </a:solidFill>
                  <a:latin typeface="Constantia" panose="02030602050306030303" pitchFamily="18" charset="0"/>
                </a:rPr>
                <a:t>III</a:t>
              </a:r>
              <a:endParaRPr lang="en-US" sz="640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500" y="2633923"/>
            <a:ext cx="3696996" cy="4555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7200" spc="-160">
                <a:solidFill>
                  <a:srgbClr val="304543"/>
                </a:solidFill>
                <a:latin typeface="Constantia" panose="02030602050306030303" pitchFamily="18" charset="0"/>
              </a:rPr>
              <a:t>Table 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7200" spc="-160">
                <a:solidFill>
                  <a:srgbClr val="304543"/>
                </a:solidFill>
                <a:latin typeface="Constantia" panose="02030602050306030303" pitchFamily="18" charset="0"/>
              </a:rPr>
              <a:t>Of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7200" spc="-160">
                <a:solidFill>
                  <a:srgbClr val="304543"/>
                </a:solidFill>
                <a:latin typeface="Constantia"/>
              </a:rPr>
              <a:t> Contents</a:t>
            </a:r>
            <a:endParaRPr lang="en-US" sz="7200" spc="-160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8527"/>
            <a:ext cx="9898817" cy="106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Product Scope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43000" y="3009900"/>
            <a:ext cx="10686553" cy="596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</a:rPr>
              <a:t>Assessment of Direct Mail Campaigns</a:t>
            </a: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</a:rPr>
              <a:t>Finding the Target Donor Profile</a:t>
            </a: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Find the Campaign Profitability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>
              <a:lnSpc>
                <a:spcPts val="2939"/>
              </a:lnSpc>
              <a:spcBef>
                <a:spcPct val="0"/>
              </a:spcBef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Create a Model to Increase Donor Response</a:t>
            </a: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r>
              <a:rPr lang="en-US" sz="320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Evaluate Model Effectiveness</a:t>
            </a: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>
              <a:solidFill>
                <a:srgbClr val="304543"/>
              </a:solidFill>
              <a:latin typeface="Assistant Regular"/>
              <a:cs typeface="Assistant Regular"/>
            </a:endParaRPr>
          </a:p>
        </p:txBody>
      </p:sp>
      <p:cxnSp>
        <p:nvCxnSpPr>
          <p:cNvPr id="7" name="Google Shape;381;p35">
            <a:extLst>
              <a:ext uri="{FF2B5EF4-FFF2-40B4-BE49-F238E27FC236}">
                <a16:creationId xmlns:a16="http://schemas.microsoft.com/office/drawing/2014/main" id="{1115A3AD-6DA1-4650-B5B2-D78B69AA62BA}"/>
              </a:ext>
            </a:extLst>
          </p:cNvPr>
          <p:cNvCxnSpPr>
            <a:cxnSpLocks/>
          </p:cNvCxnSpPr>
          <p:nvPr/>
        </p:nvCxnSpPr>
        <p:spPr>
          <a:xfrm>
            <a:off x="838200" y="2171700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50344"/>
            <a:ext cx="1638848" cy="19380"/>
          </a:xfrm>
          <a:prstGeom prst="rect">
            <a:avLst/>
          </a:prstGeom>
          <a:solidFill>
            <a:srgbClr val="304543"/>
          </a:solidFill>
        </p:spPr>
      </p:sp>
      <p:sp>
        <p:nvSpPr>
          <p:cNvPr id="4" name="TextBox 4"/>
          <p:cNvSpPr txBox="1"/>
          <p:nvPr/>
        </p:nvSpPr>
        <p:spPr>
          <a:xfrm>
            <a:off x="15927792" y="8409467"/>
            <a:ext cx="1331508" cy="8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00"/>
              </a:lnSpc>
              <a:spcBef>
                <a:spcPct val="0"/>
              </a:spcBef>
            </a:pPr>
            <a:endParaRPr lang="en-US" sz="6400" u="none">
              <a:solidFill>
                <a:srgbClr val="304543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180" y="7435418"/>
            <a:ext cx="9289373" cy="11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11500" b="1">
                <a:solidFill>
                  <a:srgbClr val="304543"/>
                </a:solidFill>
                <a:latin typeface="Cormorant Garamond Medium"/>
              </a:rPr>
              <a:t>Methodology</a:t>
            </a:r>
            <a:endParaRPr lang="en-US" sz="6400">
              <a:solidFill>
                <a:srgbClr val="304543"/>
              </a:solidFill>
              <a:latin typeface="Cormorant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>
            <a:spLocks noGrp="1"/>
          </p:cNvSpPr>
          <p:nvPr>
            <p:ph type="title"/>
          </p:nvPr>
        </p:nvSpPr>
        <p:spPr>
          <a:xfrm>
            <a:off x="707122" y="530870"/>
            <a:ext cx="15435000" cy="130711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algn="l">
              <a:lnSpc>
                <a:spcPts val="8000"/>
              </a:lnSpc>
              <a:spcBef>
                <a:spcPts val="0"/>
              </a:spcBef>
            </a:pPr>
            <a:r>
              <a:rPr lang="en" sz="8000" b="1">
                <a:solidFill>
                  <a:srgbClr val="304543"/>
                </a:solidFill>
                <a:latin typeface="Cormorant Garamond Medium"/>
                <a:ea typeface="+mn-ea"/>
                <a:cs typeface="+mn-cs"/>
              </a:rPr>
              <a:t>T</a:t>
            </a:r>
            <a:r>
              <a:rPr lang="en-US" sz="8000" b="1">
                <a:solidFill>
                  <a:srgbClr val="304543"/>
                </a:solidFill>
                <a:latin typeface="Cormorant Garamond Medium"/>
                <a:ea typeface="+mn-ea"/>
                <a:cs typeface="+mn-cs"/>
              </a:rPr>
              <a:t>h</a:t>
            </a:r>
            <a:r>
              <a:rPr lang="en" sz="8000" b="1">
                <a:solidFill>
                  <a:srgbClr val="304543"/>
                </a:solidFill>
                <a:latin typeface="Cormorant Garamond Medium"/>
                <a:ea typeface="+mn-ea"/>
                <a:cs typeface="+mn-cs"/>
              </a:rPr>
              <a:t>e Predictive A</a:t>
            </a:r>
            <a:r>
              <a:rPr lang="en-US" sz="8000" b="1">
                <a:solidFill>
                  <a:srgbClr val="304543"/>
                </a:solidFill>
                <a:latin typeface="Cormorant Garamond Medium"/>
                <a:ea typeface="+mn-ea"/>
                <a:cs typeface="+mn-cs"/>
              </a:rPr>
              <a:t>n</a:t>
            </a:r>
            <a:r>
              <a:rPr lang="en" sz="8000" b="1">
                <a:solidFill>
                  <a:srgbClr val="304543"/>
                </a:solidFill>
                <a:latin typeface="Cormorant Garamond Medium"/>
                <a:ea typeface="+mn-ea"/>
                <a:cs typeface="+mn-cs"/>
              </a:rPr>
              <a:t>alytics Proccess</a:t>
            </a:r>
          </a:p>
        </p:txBody>
      </p:sp>
      <p:sp>
        <p:nvSpPr>
          <p:cNvPr id="471" name="Google Shape;471;p39"/>
          <p:cNvSpPr txBox="1">
            <a:spLocks noGrp="1"/>
          </p:cNvSpPr>
          <p:nvPr>
            <p:ph type="subTitle" idx="4294967295"/>
          </p:nvPr>
        </p:nvSpPr>
        <p:spPr>
          <a:xfrm>
            <a:off x="2076039" y="4132302"/>
            <a:ext cx="1813633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3600" b="1">
                <a:solidFill>
                  <a:srgbClr val="304543"/>
                </a:solidFill>
                <a:latin typeface="Constantia" panose="02030602050306030303" pitchFamily="18" charset="0"/>
                <a:sym typeface="Josefin Sans"/>
              </a:rPr>
              <a:t>STEP</a:t>
            </a:r>
            <a:endParaRPr sz="3600" b="1">
              <a:solidFill>
                <a:srgbClr val="304543"/>
              </a:solidFill>
              <a:latin typeface="Constantia" panose="02030602050306030303" pitchFamily="18" charset="0"/>
              <a:sym typeface="Josefin Sans"/>
            </a:endParaRPr>
          </a:p>
        </p:txBody>
      </p:sp>
      <p:sp>
        <p:nvSpPr>
          <p:cNvPr id="472" name="Google Shape;472;p39"/>
          <p:cNvSpPr txBox="1">
            <a:spLocks noGrp="1"/>
          </p:cNvSpPr>
          <p:nvPr>
            <p:ph type="subTitle" idx="4294967295"/>
          </p:nvPr>
        </p:nvSpPr>
        <p:spPr>
          <a:xfrm>
            <a:off x="1319621" y="4864885"/>
            <a:ext cx="3441326" cy="109893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2800">
                <a:solidFill>
                  <a:srgbClr val="304543"/>
                </a:solidFill>
                <a:latin typeface="Constantia" panose="02030602050306030303" pitchFamily="18" charset="0"/>
              </a:rPr>
              <a:t>Creation</a:t>
            </a:r>
            <a:r>
              <a:rPr lang="en" sz="2800">
                <a:latin typeface="Constantia" panose="02030602050306030303" pitchFamily="18" charset="0"/>
              </a:rPr>
              <a:t> of Data Warehouse</a:t>
            </a:r>
            <a:endParaRPr lang="en" sz="2800">
              <a:latin typeface="Constantia" panose="02030602050306030303" pitchFamily="18" charset="0"/>
              <a:cs typeface="Calibri"/>
            </a:endParaRPr>
          </a:p>
        </p:txBody>
      </p:sp>
      <p:sp>
        <p:nvSpPr>
          <p:cNvPr id="473" name="Google Shape;473;p39"/>
          <p:cNvSpPr txBox="1">
            <a:spLocks noGrp="1"/>
          </p:cNvSpPr>
          <p:nvPr>
            <p:ph type="subTitle" idx="4294967295"/>
          </p:nvPr>
        </p:nvSpPr>
        <p:spPr>
          <a:xfrm>
            <a:off x="4885417" y="6848062"/>
            <a:ext cx="3192000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3600" b="1">
                <a:solidFill>
                  <a:srgbClr val="304543"/>
                </a:solidFill>
                <a:latin typeface="Constantia" panose="02030602050306030303" pitchFamily="18" charset="0"/>
                <a:sym typeface="Josefin Sans"/>
              </a:rPr>
              <a:t>STEP</a:t>
            </a:r>
            <a:endParaRPr sz="3600" b="1">
              <a:solidFill>
                <a:srgbClr val="304543"/>
              </a:solidFill>
              <a:latin typeface="Constantia" panose="02030602050306030303" pitchFamily="18" charset="0"/>
              <a:sym typeface="Josefin Sans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subTitle" idx="4294967295"/>
          </p:nvPr>
        </p:nvSpPr>
        <p:spPr>
          <a:xfrm>
            <a:off x="4004713" y="7536447"/>
            <a:ext cx="4038600" cy="1203465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2800">
                <a:solidFill>
                  <a:srgbClr val="304543"/>
                </a:solidFill>
                <a:latin typeface="Constantia"/>
              </a:rPr>
              <a:t>Filtering for Respective Campaigns</a:t>
            </a:r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8314171" y="4245779"/>
            <a:ext cx="1519842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3600" b="1">
                <a:solidFill>
                  <a:srgbClr val="304543"/>
                </a:solidFill>
                <a:latin typeface="Constantia" panose="02030602050306030303" pitchFamily="18" charset="0"/>
                <a:sym typeface="Josefin Sans"/>
              </a:rPr>
              <a:t>STEP</a:t>
            </a:r>
            <a:endParaRPr sz="3600" b="1">
              <a:solidFill>
                <a:srgbClr val="304543"/>
              </a:solidFill>
              <a:latin typeface="Constantia" panose="02030602050306030303" pitchFamily="18" charset="0"/>
              <a:sym typeface="Josefin Sans"/>
            </a:endParaRPr>
          </a:p>
        </p:txBody>
      </p:sp>
      <p:sp>
        <p:nvSpPr>
          <p:cNvPr id="476" name="Google Shape;476;p39"/>
          <p:cNvSpPr txBox="1">
            <a:spLocks noGrp="1"/>
          </p:cNvSpPr>
          <p:nvPr>
            <p:ph type="subTitle" idx="4294967295"/>
          </p:nvPr>
        </p:nvSpPr>
        <p:spPr>
          <a:xfrm>
            <a:off x="7636272" y="4913880"/>
            <a:ext cx="3192000" cy="1347057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2800">
                <a:solidFill>
                  <a:srgbClr val="304543"/>
                </a:solidFill>
                <a:latin typeface="Constantia" panose="02030602050306030303" pitchFamily="18" charset="0"/>
              </a:rPr>
              <a:t>Data Cleansing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" sz="2800">
                <a:solidFill>
                  <a:srgbClr val="304543"/>
                </a:solidFill>
                <a:latin typeface="Constantia" panose="02030602050306030303" pitchFamily="18" charset="0"/>
              </a:rPr>
              <a:t>&amp;  Analysis</a:t>
            </a:r>
            <a:endParaRPr lang="en-US" sz="2800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11521875" y="6826000"/>
            <a:ext cx="1488589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3600" b="1">
                <a:solidFill>
                  <a:srgbClr val="304543"/>
                </a:solidFill>
                <a:latin typeface="Constantia" panose="02030602050306030303" pitchFamily="18" charset="0"/>
                <a:sym typeface="Josefin Sans"/>
              </a:rPr>
              <a:t>STEP</a:t>
            </a:r>
            <a:endParaRPr sz="3600" b="1">
              <a:solidFill>
                <a:srgbClr val="304543"/>
              </a:solidFill>
              <a:latin typeface="Constantia" panose="02030602050306030303" pitchFamily="18" charset="0"/>
              <a:sym typeface="Josefin Sans"/>
            </a:endParaRPr>
          </a:p>
        </p:txBody>
      </p:sp>
      <p:sp>
        <p:nvSpPr>
          <p:cNvPr id="480" name="Google Shape;480;p39"/>
          <p:cNvSpPr txBox="1">
            <a:spLocks noGrp="1"/>
          </p:cNvSpPr>
          <p:nvPr>
            <p:ph type="subTitle" idx="4294967295"/>
          </p:nvPr>
        </p:nvSpPr>
        <p:spPr>
          <a:xfrm>
            <a:off x="10890193" y="7520640"/>
            <a:ext cx="3192000" cy="110268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2800">
                <a:solidFill>
                  <a:srgbClr val="304543"/>
                </a:solidFill>
                <a:latin typeface="Constantia" panose="02030602050306030303" pitchFamily="18" charset="0"/>
              </a:rPr>
              <a:t>Modeling of Train and Test Datasets</a:t>
            </a:r>
            <a:endParaRPr lang="en-US" sz="2800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grpSp>
        <p:nvGrpSpPr>
          <p:cNvPr id="481" name="Google Shape;481;p39"/>
          <p:cNvGrpSpPr/>
          <p:nvPr/>
        </p:nvGrpSpPr>
        <p:grpSpPr>
          <a:xfrm>
            <a:off x="14533271" y="2544813"/>
            <a:ext cx="747416" cy="731540"/>
            <a:chOff x="-6713450" y="2397900"/>
            <a:chExt cx="295375" cy="291450"/>
          </a:xfrm>
        </p:grpSpPr>
        <p:sp>
          <p:nvSpPr>
            <p:cNvPr id="482" name="Google Shape;482;p39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9855122" y="2261273"/>
            <a:ext cx="731502" cy="731498"/>
            <a:chOff x="-5276050" y="2037975"/>
            <a:chExt cx="292250" cy="292225"/>
          </a:xfrm>
        </p:grpSpPr>
        <p:sp>
          <p:nvSpPr>
            <p:cNvPr id="493" name="Google Shape;493;p39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cxnSp>
        <p:nvCxnSpPr>
          <p:cNvPr id="68" name="Google Shape;381;p35">
            <a:extLst>
              <a:ext uri="{FF2B5EF4-FFF2-40B4-BE49-F238E27FC236}">
                <a16:creationId xmlns:a16="http://schemas.microsoft.com/office/drawing/2014/main" id="{6A398754-5112-4F61-9B7C-C9159DD79CC3}"/>
              </a:ext>
            </a:extLst>
          </p:cNvPr>
          <p:cNvCxnSpPr>
            <a:cxnSpLocks/>
          </p:cNvCxnSpPr>
          <p:nvPr/>
        </p:nvCxnSpPr>
        <p:spPr>
          <a:xfrm>
            <a:off x="1230493" y="1638300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D416B3-6E76-49B7-A3C0-63A3A9617BAC}"/>
              </a:ext>
            </a:extLst>
          </p:cNvPr>
          <p:cNvSpPr txBox="1"/>
          <p:nvPr/>
        </p:nvSpPr>
        <p:spPr>
          <a:xfrm>
            <a:off x="6344467" y="6840580"/>
            <a:ext cx="614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304543"/>
                </a:solidFill>
                <a:latin typeface="Constantia" panose="02030602050306030303" pitchFamily="18" charset="0"/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BABF17-5671-45E7-AFBC-3F2C084CF399}"/>
              </a:ext>
            </a:extLst>
          </p:cNvPr>
          <p:cNvSpPr txBox="1"/>
          <p:nvPr/>
        </p:nvSpPr>
        <p:spPr>
          <a:xfrm>
            <a:off x="3437576" y="4120317"/>
            <a:ext cx="5054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304543"/>
                </a:solidFill>
                <a:latin typeface="Constantia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A787A14-27A6-4E57-9DE6-AA118275C4C7}"/>
              </a:ext>
            </a:extLst>
          </p:cNvPr>
          <p:cNvSpPr txBox="1"/>
          <p:nvPr/>
        </p:nvSpPr>
        <p:spPr>
          <a:xfrm>
            <a:off x="9696445" y="4240989"/>
            <a:ext cx="614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304543"/>
                </a:solidFill>
                <a:latin typeface="Constantia" panose="02030602050306030303" pitchFamily="18" charset="0"/>
              </a:rPr>
              <a:t>3</a:t>
            </a:r>
            <a:endParaRPr lang="en-US" sz="4400" b="1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FCB9F8-5E41-454F-A169-40A8D4DF3672}"/>
              </a:ext>
            </a:extLst>
          </p:cNvPr>
          <p:cNvSpPr txBox="1"/>
          <p:nvPr/>
        </p:nvSpPr>
        <p:spPr>
          <a:xfrm>
            <a:off x="12870881" y="6816852"/>
            <a:ext cx="614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304543"/>
                </a:solidFill>
                <a:latin typeface="Constantia" panose="02030602050306030303" pitchFamily="18" charset="0"/>
              </a:rPr>
              <a:t>4</a:t>
            </a:r>
            <a:endParaRPr lang="en-US" sz="4400" b="1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sp>
        <p:nvSpPr>
          <p:cNvPr id="95" name="Google Shape;477;p39">
            <a:extLst>
              <a:ext uri="{FF2B5EF4-FFF2-40B4-BE49-F238E27FC236}">
                <a16:creationId xmlns:a16="http://schemas.microsoft.com/office/drawing/2014/main" id="{7452D8A7-2B47-40B9-82D7-B2647C0AF2A6}"/>
              </a:ext>
            </a:extLst>
          </p:cNvPr>
          <p:cNvSpPr txBox="1">
            <a:spLocks/>
          </p:cNvSpPr>
          <p:nvPr/>
        </p:nvSpPr>
        <p:spPr>
          <a:xfrm>
            <a:off x="14294451" y="4240989"/>
            <a:ext cx="1488589" cy="798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3200"/>
              </a:spcAft>
              <a:buFont typeface="Arial" pitchFamily="34" charset="0"/>
              <a:buNone/>
            </a:pPr>
            <a:r>
              <a:rPr lang="en-US" sz="3600" b="1">
                <a:solidFill>
                  <a:srgbClr val="304543"/>
                </a:solidFill>
                <a:latin typeface="Constantia" panose="02030602050306030303" pitchFamily="18" charset="0"/>
                <a:sym typeface="Josefin Sans"/>
              </a:rPr>
              <a:t>STEP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256992E-C0CD-472B-8DAF-61B149A2BFF6}"/>
              </a:ext>
            </a:extLst>
          </p:cNvPr>
          <p:cNvSpPr txBox="1"/>
          <p:nvPr/>
        </p:nvSpPr>
        <p:spPr>
          <a:xfrm>
            <a:off x="15614333" y="4240448"/>
            <a:ext cx="614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304543"/>
                </a:solidFill>
                <a:latin typeface="Constantia" panose="02030602050306030303" pitchFamily="18" charset="0"/>
              </a:rPr>
              <a:t>5</a:t>
            </a:r>
            <a:endParaRPr lang="en-US" sz="4400" b="1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sp>
        <p:nvSpPr>
          <p:cNvPr id="97" name="Google Shape;480;p39">
            <a:extLst>
              <a:ext uri="{FF2B5EF4-FFF2-40B4-BE49-F238E27FC236}">
                <a16:creationId xmlns:a16="http://schemas.microsoft.com/office/drawing/2014/main" id="{4DB24D23-A11D-46B3-B4CE-F0617045D189}"/>
              </a:ext>
            </a:extLst>
          </p:cNvPr>
          <p:cNvSpPr txBox="1">
            <a:spLocks/>
          </p:cNvSpPr>
          <p:nvPr/>
        </p:nvSpPr>
        <p:spPr>
          <a:xfrm>
            <a:off x="13710819" y="4967371"/>
            <a:ext cx="3192000" cy="1240077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3200"/>
              </a:spcAft>
              <a:buFont typeface="Arial" pitchFamily="34" charset="0"/>
              <a:buNone/>
            </a:pPr>
            <a:r>
              <a:rPr lang="en" sz="2800">
                <a:solidFill>
                  <a:srgbClr val="304543"/>
                </a:solidFill>
                <a:latin typeface="Constantia" panose="02030602050306030303" pitchFamily="18" charset="0"/>
              </a:rPr>
              <a:t>Predictive Model</a:t>
            </a:r>
            <a:endParaRPr lang="en-US" sz="2800">
              <a:solidFill>
                <a:srgbClr val="304543"/>
              </a:solidFill>
              <a:latin typeface="Constantia" panose="02030602050306030303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E8705D-D8EE-48CC-8ED3-35D06CFAEA5B}"/>
              </a:ext>
            </a:extLst>
          </p:cNvPr>
          <p:cNvGrpSpPr/>
          <p:nvPr/>
        </p:nvGrpSpPr>
        <p:grpSpPr>
          <a:xfrm>
            <a:off x="2390728" y="2871574"/>
            <a:ext cx="13348848" cy="4035294"/>
            <a:chOff x="2429932" y="2335485"/>
            <a:chExt cx="13348848" cy="40352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0F4D05-7738-45F7-AB57-5138B590B95A}"/>
                </a:ext>
              </a:extLst>
            </p:cNvPr>
            <p:cNvGrpSpPr/>
            <p:nvPr/>
          </p:nvGrpSpPr>
          <p:grpSpPr>
            <a:xfrm>
              <a:off x="2429932" y="2335485"/>
              <a:ext cx="13348848" cy="4035294"/>
              <a:chOff x="1085459" y="2564756"/>
              <a:chExt cx="13348848" cy="4035294"/>
            </a:xfrm>
          </p:grpSpPr>
          <p:sp>
            <p:nvSpPr>
              <p:cNvPr id="462" name="Google Shape;462;p39"/>
              <p:cNvSpPr/>
              <p:nvPr/>
            </p:nvSpPr>
            <p:spPr>
              <a:xfrm>
                <a:off x="1085459" y="2564756"/>
                <a:ext cx="1188600" cy="1188600"/>
              </a:xfrm>
              <a:prstGeom prst="ellipse">
                <a:avLst/>
              </a:prstGeom>
              <a:solidFill>
                <a:srgbClr val="304543"/>
              </a:solidFill>
              <a:ln w="9525" cap="flat" cmpd="sng">
                <a:solidFill>
                  <a:srgbClr val="3045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cxnSp>
            <p:nvCxnSpPr>
              <p:cNvPr id="463" name="Google Shape;463;p39"/>
              <p:cNvCxnSpPr>
                <a:cxnSpLocks/>
                <a:stCxn id="462" idx="6"/>
                <a:endCxn id="464" idx="2"/>
              </p:cNvCxnSpPr>
              <p:nvPr/>
            </p:nvCxnSpPr>
            <p:spPr>
              <a:xfrm>
                <a:off x="2274059" y="3159056"/>
                <a:ext cx="1819612" cy="279871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04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4" name="Google Shape;464;p39"/>
              <p:cNvSpPr/>
              <p:nvPr/>
            </p:nvSpPr>
            <p:spPr>
              <a:xfrm>
                <a:off x="4093671" y="5332166"/>
                <a:ext cx="1188600" cy="1251217"/>
              </a:xfrm>
              <a:prstGeom prst="ellipse">
                <a:avLst/>
              </a:prstGeom>
              <a:solidFill>
                <a:srgbClr val="304543"/>
              </a:solidFill>
              <a:ln w="9525" cap="flat" cmpd="sng">
                <a:solidFill>
                  <a:srgbClr val="3045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65" name="Google Shape;465;p39"/>
              <p:cNvSpPr/>
              <p:nvPr/>
            </p:nvSpPr>
            <p:spPr>
              <a:xfrm>
                <a:off x="7466301" y="2705357"/>
                <a:ext cx="1188600" cy="1188600"/>
              </a:xfrm>
              <a:prstGeom prst="ellipse">
                <a:avLst/>
              </a:prstGeom>
              <a:solidFill>
                <a:srgbClr val="304543"/>
              </a:solidFill>
              <a:ln w="9525" cap="flat" cmpd="sng">
                <a:solidFill>
                  <a:srgbClr val="3045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66" name="Google Shape;466;p39"/>
              <p:cNvSpPr/>
              <p:nvPr/>
            </p:nvSpPr>
            <p:spPr>
              <a:xfrm>
                <a:off x="10586624" y="5411450"/>
                <a:ext cx="1188600" cy="1188600"/>
              </a:xfrm>
              <a:prstGeom prst="ellipse">
                <a:avLst/>
              </a:prstGeom>
              <a:solidFill>
                <a:srgbClr val="304543"/>
              </a:solidFill>
              <a:ln w="9525" cap="flat" cmpd="sng">
                <a:solidFill>
                  <a:srgbClr val="3045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67" name="Google Shape;467;p39"/>
              <p:cNvSpPr/>
              <p:nvPr/>
            </p:nvSpPr>
            <p:spPr>
              <a:xfrm>
                <a:off x="13245707" y="2624052"/>
                <a:ext cx="1188600" cy="1188600"/>
              </a:xfrm>
              <a:prstGeom prst="ellipse">
                <a:avLst/>
              </a:prstGeom>
              <a:solidFill>
                <a:srgbClr val="304543"/>
              </a:solidFill>
              <a:ln w="9525" cap="flat" cmpd="sng">
                <a:solidFill>
                  <a:srgbClr val="3045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cxnSp>
            <p:nvCxnSpPr>
              <p:cNvPr id="468" name="Google Shape;468;p39"/>
              <p:cNvCxnSpPr>
                <a:cxnSpLocks/>
                <a:stCxn id="465" idx="2"/>
                <a:endCxn id="464" idx="6"/>
              </p:cNvCxnSpPr>
              <p:nvPr/>
            </p:nvCxnSpPr>
            <p:spPr>
              <a:xfrm flipH="1">
                <a:off x="5282271" y="3299657"/>
                <a:ext cx="2184030" cy="265811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04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39"/>
              <p:cNvCxnSpPr>
                <a:cxnSpLocks/>
                <a:stCxn id="465" idx="6"/>
                <a:endCxn id="466" idx="2"/>
              </p:cNvCxnSpPr>
              <p:nvPr/>
            </p:nvCxnSpPr>
            <p:spPr>
              <a:xfrm>
                <a:off x="8654901" y="3299657"/>
                <a:ext cx="1931723" cy="270609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04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39"/>
              <p:cNvCxnSpPr>
                <a:stCxn id="467" idx="2"/>
                <a:endCxn id="466" idx="6"/>
              </p:cNvCxnSpPr>
              <p:nvPr/>
            </p:nvCxnSpPr>
            <p:spPr>
              <a:xfrm flipH="1">
                <a:off x="11775224" y="3218352"/>
                <a:ext cx="1470483" cy="278739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045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084" name="Picture 12" descr="Data, data mining, data warehouse, mining, protect, protection, safety icon">
                <a:extLst>
                  <a:ext uri="{FF2B5EF4-FFF2-40B4-BE49-F238E27FC236}">
                    <a16:creationId xmlns:a16="http://schemas.microsoft.com/office/drawing/2014/main" id="{D04311C7-0C35-4087-B0D6-3A4EFFC4A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1616" y="2875208"/>
                <a:ext cx="662536" cy="662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8" name="Picture 16" descr="Filter Icon - Mono General Icons 4 - SoftIcons.com">
              <a:extLst>
                <a:ext uri="{FF2B5EF4-FFF2-40B4-BE49-F238E27FC236}">
                  <a16:creationId xmlns:a16="http://schemas.microsoft.com/office/drawing/2014/main" id="{AAC49491-CC26-4C2C-9A2A-E5C97A64F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656" y="5434691"/>
              <a:ext cx="683575" cy="68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Data cleaning - Free computer icons">
            <a:extLst>
              <a:ext uri="{FF2B5EF4-FFF2-40B4-BE49-F238E27FC236}">
                <a16:creationId xmlns:a16="http://schemas.microsoft.com/office/drawing/2014/main" id="{3A04C23F-2EA0-47EE-A320-71D2BDB9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47" y="3206659"/>
            <a:ext cx="799632" cy="7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Delivery, milestone, release train, solution, solution train, sprint  backlog icon - Download on Iconfinder">
            <a:extLst>
              <a:ext uri="{FF2B5EF4-FFF2-40B4-BE49-F238E27FC236}">
                <a16:creationId xmlns:a16="http://schemas.microsoft.com/office/drawing/2014/main" id="{ED2FB24C-4AB2-4F08-9EB6-6246759D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200" y="5950119"/>
            <a:ext cx="704236" cy="70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Dashboard, data integration, data model, data visualization, predictive  analysis icon - Download on Iconfinder">
            <a:extLst>
              <a:ext uri="{FF2B5EF4-FFF2-40B4-BE49-F238E27FC236}">
                <a16:creationId xmlns:a16="http://schemas.microsoft.com/office/drawing/2014/main" id="{DEE5253F-50A7-49BE-B4F2-B9DE9273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222" y="3144472"/>
            <a:ext cx="729427" cy="7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50344"/>
            <a:ext cx="1638848" cy="19380"/>
          </a:xfrm>
          <a:prstGeom prst="rect">
            <a:avLst/>
          </a:prstGeom>
          <a:solidFill>
            <a:srgbClr val="304543"/>
          </a:solidFill>
        </p:spPr>
      </p:sp>
      <p:sp>
        <p:nvSpPr>
          <p:cNvPr id="4" name="TextBox 4"/>
          <p:cNvSpPr txBox="1"/>
          <p:nvPr/>
        </p:nvSpPr>
        <p:spPr>
          <a:xfrm>
            <a:off x="15927792" y="8409467"/>
            <a:ext cx="1331508" cy="8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00"/>
              </a:lnSpc>
              <a:spcBef>
                <a:spcPct val="0"/>
              </a:spcBef>
            </a:pPr>
            <a:endParaRPr lang="en-US" sz="6400" u="none">
              <a:solidFill>
                <a:srgbClr val="304543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180" y="7435418"/>
            <a:ext cx="9289373" cy="11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11500" b="1">
                <a:solidFill>
                  <a:srgbClr val="304543"/>
                </a:solidFill>
                <a:latin typeface="Cormorant Garamond Medium"/>
              </a:rPr>
              <a:t>Analysis</a:t>
            </a:r>
            <a:endParaRPr lang="en-US" sz="6400">
              <a:solidFill>
                <a:srgbClr val="304543"/>
              </a:solidFill>
              <a:latin typeface="Cormorant Garamo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9982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 err="1">
                <a:solidFill>
                  <a:srgbClr val="304543"/>
                </a:solidFill>
                <a:latin typeface="Cormorant Garamond Medium"/>
              </a:rPr>
              <a:t>Phik</a:t>
            </a:r>
            <a:r>
              <a:rPr lang="en-US" sz="8000" b="1" dirty="0">
                <a:solidFill>
                  <a:srgbClr val="304543"/>
                </a:solidFill>
                <a:latin typeface="Cormorant Garamond Medium"/>
              </a:rPr>
              <a:t> (</a:t>
            </a:r>
            <a:r>
              <a:rPr lang="el-GR" sz="8000" b="1" dirty="0">
                <a:solidFill>
                  <a:srgbClr val="304543"/>
                </a:solidFill>
                <a:latin typeface="Cormorant Garamond Medium"/>
              </a:rPr>
              <a:t>φ</a:t>
            </a:r>
            <a:r>
              <a:rPr lang="en-US" sz="8000" b="1" dirty="0">
                <a:solidFill>
                  <a:srgbClr val="304543"/>
                </a:solidFill>
                <a:latin typeface="Cormorant Garamond Medium"/>
              </a:rPr>
              <a:t>k)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4">
            <a:extLst>
              <a:ext uri="{FF2B5EF4-FFF2-40B4-BE49-F238E27FC236}">
                <a16:creationId xmlns:a16="http://schemas.microsoft.com/office/drawing/2014/main" id="{7A194599-02E9-4C2D-82F2-10773279D1DF}"/>
              </a:ext>
            </a:extLst>
          </p:cNvPr>
          <p:cNvSpPr txBox="1"/>
          <p:nvPr/>
        </p:nvSpPr>
        <p:spPr>
          <a:xfrm>
            <a:off x="1143001" y="3009900"/>
            <a:ext cx="6476999" cy="482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Font typeface="Wingdings"/>
              <a:buChar char="§"/>
            </a:pPr>
            <a:r>
              <a:rPr lang="en-US" sz="3200" dirty="0">
                <a:solidFill>
                  <a:srgbClr val="304543"/>
                </a:solidFill>
                <a:latin typeface="Constantia" panose="02030602050306030303" pitchFamily="18" charset="0"/>
              </a:rPr>
              <a:t>Moderate Correlation shown between </a:t>
            </a:r>
            <a:r>
              <a:rPr lang="en-US" sz="3200" dirty="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Cost Unit and several categorical variables.</a:t>
            </a:r>
          </a:p>
          <a:p>
            <a:pPr marL="342900" indent="-342900"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spcBef>
                <a:spcPct val="0"/>
              </a:spcBef>
              <a:buFont typeface="Wingdings"/>
              <a:buChar char="§"/>
            </a:pPr>
            <a:r>
              <a:rPr lang="en-US" sz="3200" dirty="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Donation amounts &amp; age provide little correlation</a:t>
            </a: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800100" lvl="1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8BD66-EBEB-4902-9D9B-B1845020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762" y="2628900"/>
            <a:ext cx="8377238" cy="68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7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061CD0-2682-4D66-A43A-7EBF25F77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01271"/>
              </p:ext>
            </p:extLst>
          </p:nvPr>
        </p:nvGraphicFramePr>
        <p:xfrm>
          <a:off x="2720339" y="4522184"/>
          <a:ext cx="10439400" cy="4156872"/>
        </p:xfrm>
        <a:graphic>
          <a:graphicData uri="http://schemas.openxmlformats.org/drawingml/2006/table">
            <a:tbl>
              <a:tblPr/>
              <a:tblGrid>
                <a:gridCol w="2013313">
                  <a:extLst>
                    <a:ext uri="{9D8B030D-6E8A-4147-A177-3AD203B41FA5}">
                      <a16:colId xmlns:a16="http://schemas.microsoft.com/office/drawing/2014/main" val="1729690991"/>
                    </a:ext>
                  </a:extLst>
                </a:gridCol>
                <a:gridCol w="2721700">
                  <a:extLst>
                    <a:ext uri="{9D8B030D-6E8A-4147-A177-3AD203B41FA5}">
                      <a16:colId xmlns:a16="http://schemas.microsoft.com/office/drawing/2014/main" val="492981491"/>
                    </a:ext>
                  </a:extLst>
                </a:gridCol>
                <a:gridCol w="2311582">
                  <a:extLst>
                    <a:ext uri="{9D8B030D-6E8A-4147-A177-3AD203B41FA5}">
                      <a16:colId xmlns:a16="http://schemas.microsoft.com/office/drawing/2014/main" val="1045074404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3795843586"/>
                    </a:ext>
                  </a:extLst>
                </a:gridCol>
              </a:tblGrid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Constantia"/>
                        </a:rPr>
                        <a:t>Donor ID</a:t>
                      </a:r>
                      <a:endParaRPr lang="en-US" sz="3200" b="1" i="0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5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Constantia" panose="02030602050306030303" pitchFamily="18" charset="0"/>
                        </a:rPr>
                        <a:t>Recency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5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Constantia" panose="02030602050306030303" pitchFamily="18" charset="0"/>
                        </a:rPr>
                        <a:t>Frequency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5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b="1" i="0" u="none" strike="noStrike">
                          <a:solidFill>
                            <a:srgbClr val="FFFFFF"/>
                          </a:solidFill>
                          <a:effectLst/>
                          <a:latin typeface="Constantia"/>
                        </a:rPr>
                        <a:t> Monetary Value </a:t>
                      </a:r>
                      <a:endParaRPr lang="en-US" sz="3200" b="1" i="0" u="none" strike="noStrike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4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24486"/>
                  </a:ext>
                </a:extLst>
              </a:tr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123168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3805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€       4,000,030.00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49705"/>
                  </a:ext>
                </a:extLst>
              </a:tr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120861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4404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€       2,479,000.00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53550"/>
                  </a:ext>
                </a:extLst>
              </a:tr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122679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3275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€             30,120.00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71919"/>
                  </a:ext>
                </a:extLst>
              </a:tr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000" b="1" i="0" u="none" strike="noStrike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105960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377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€             13,830.37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914320"/>
                  </a:ext>
                </a:extLst>
              </a:tr>
              <a:tr h="6928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109635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3906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€             13,718.40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8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91715"/>
                  </a:ext>
                </a:extLst>
              </a:tr>
            </a:tbl>
          </a:graphicData>
        </a:graphic>
      </p:graphicFrame>
      <p:cxnSp>
        <p:nvCxnSpPr>
          <p:cNvPr id="4" name="Google Shape;381;p35">
            <a:extLst>
              <a:ext uri="{FF2B5EF4-FFF2-40B4-BE49-F238E27FC236}">
                <a16:creationId xmlns:a16="http://schemas.microsoft.com/office/drawing/2014/main" id="{A2621297-F186-4C04-BB64-72F38C502ADC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B3BDF8-BD25-4C5B-9630-AA7F0614EA00}"/>
              </a:ext>
            </a:extLst>
          </p:cNvPr>
          <p:cNvSpPr txBox="1"/>
          <p:nvPr/>
        </p:nvSpPr>
        <p:spPr>
          <a:xfrm>
            <a:off x="1600200" y="2261254"/>
            <a:ext cx="12679679" cy="2608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Font typeface="Wingdings"/>
              <a:buChar char="§"/>
            </a:pPr>
            <a:r>
              <a:rPr lang="en-US" sz="3200" dirty="0">
                <a:solidFill>
                  <a:srgbClr val="304543"/>
                </a:solidFill>
                <a:latin typeface="Constantia"/>
              </a:rPr>
              <a:t>Top Five Donors Based on Donation Value</a:t>
            </a:r>
            <a:endParaRPr lang="en-US" sz="3200" dirty="0">
              <a:solidFill>
                <a:srgbClr val="304543"/>
              </a:solidFill>
              <a:latin typeface="Constantia"/>
              <a:cs typeface="Assistant Regular"/>
            </a:endParaRPr>
          </a:p>
          <a:p>
            <a:pPr marL="342900" indent="-342900"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Constantia" panose="02030602050306030303" pitchFamily="18" charset="0"/>
              <a:cs typeface="Assistant Regular"/>
            </a:endParaRPr>
          </a:p>
          <a:p>
            <a:pPr marL="342900" indent="-342900">
              <a:spcBef>
                <a:spcPct val="0"/>
              </a:spcBef>
              <a:buFont typeface="Wingdings"/>
              <a:buChar char="§"/>
            </a:pPr>
            <a:r>
              <a:rPr lang="en-US" sz="3200" dirty="0">
                <a:solidFill>
                  <a:srgbClr val="304543"/>
                </a:solidFill>
                <a:latin typeface="Constantia" panose="02030602050306030303" pitchFamily="18" charset="0"/>
                <a:cs typeface="Assistant Regular"/>
              </a:rPr>
              <a:t>Donation by Frequency and Recency displayed different donors.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  <a:p>
            <a:pPr marL="342900" indent="-342900">
              <a:lnSpc>
                <a:spcPts val="2939"/>
              </a:lnSpc>
              <a:spcBef>
                <a:spcPct val="0"/>
              </a:spcBef>
              <a:buFont typeface="Wingdings"/>
              <a:buChar char="§"/>
            </a:pPr>
            <a:endParaRPr lang="en-US" sz="3200" dirty="0">
              <a:solidFill>
                <a:srgbClr val="304543"/>
              </a:solidFill>
              <a:latin typeface="Assistant Regular"/>
              <a:cs typeface="Assistant Regular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7776CF2-A22D-456E-B612-94D3105BDE5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304543"/>
                </a:solidFill>
                <a:latin typeface="Cormorant Garamond Medium"/>
              </a:rPr>
              <a:t>Historical Donor Analysis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1384ED4-2D7D-42EC-805B-045900AABC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99394"/>
              </p:ext>
            </p:extLst>
          </p:nvPr>
        </p:nvGraphicFramePr>
        <p:xfrm>
          <a:off x="820738" y="9136063"/>
          <a:ext cx="3810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380753" imgH="806311" progId="Excel.Sheet.12">
                  <p:link updateAutomatic="1"/>
                </p:oleObj>
              </mc:Choice>
              <mc:Fallback>
                <p:oleObj name="Worksheet" showAsIcon="1" r:id="rId2" imgW="380753" imgH="806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0738" y="9136063"/>
                        <a:ext cx="3810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09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4477B6-3B88-4D3F-995E-6D8F9A7FB5D9}"/>
              </a:ext>
            </a:extLst>
          </p:cNvPr>
          <p:cNvSpPr/>
          <p:nvPr/>
        </p:nvSpPr>
        <p:spPr>
          <a:xfrm>
            <a:off x="9994232" y="2229853"/>
            <a:ext cx="4716379" cy="4739614"/>
          </a:xfrm>
          <a:prstGeom prst="rect">
            <a:avLst/>
          </a:prstGeom>
          <a:solidFill>
            <a:srgbClr val="304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1" name="Google Shape;381;p35"/>
          <p:cNvCxnSpPr>
            <a:cxnSpLocks/>
          </p:cNvCxnSpPr>
          <p:nvPr/>
        </p:nvCxnSpPr>
        <p:spPr>
          <a:xfrm>
            <a:off x="1898585" y="9639300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35"/>
          <p:cNvSpPr txBox="1"/>
          <p:nvPr/>
        </p:nvSpPr>
        <p:spPr>
          <a:xfrm>
            <a:off x="64770" y="2062232"/>
            <a:ext cx="6749389" cy="490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365750" bIns="182850" anchor="t" anchorCtr="0">
            <a:noAutofit/>
          </a:bodyPr>
          <a:lstStyle/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" sz="4000" b="1" dirty="0">
                <a:solidFill>
                  <a:srgbClr val="304543"/>
                </a:solidFill>
                <a:latin typeface="Constantia"/>
                <a:sym typeface="Poppins"/>
              </a:rPr>
              <a:t>Age</a:t>
            </a:r>
            <a:r>
              <a:rPr lang="en" sz="3600" dirty="0">
                <a:solidFill>
                  <a:srgbClr val="304543"/>
                </a:solidFill>
                <a:latin typeface="Constantia"/>
                <a:sym typeface="Poppins"/>
              </a:rPr>
              <a:t>: 45-60 </a:t>
            </a:r>
            <a:endParaRPr lang="en-US" sz="3600" dirty="0">
              <a:solidFill>
                <a:srgbClr val="304543"/>
              </a:solidFill>
              <a:latin typeface="Constantia"/>
              <a:sym typeface="Poppins"/>
            </a:endParaRP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" sz="4000" b="1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Gender</a:t>
            </a:r>
            <a:r>
              <a:rPr lang="en" sz="3600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: Male</a:t>
            </a:r>
            <a:endParaRPr lang="en-US" sz="3600" dirty="0">
              <a:solidFill>
                <a:srgbClr val="304543"/>
              </a:solidFill>
              <a:latin typeface="Constantia" panose="02030602050306030303" pitchFamily="18" charset="0"/>
              <a:sym typeface="Poppins"/>
            </a:endParaRP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" sz="4000" b="1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Language</a:t>
            </a:r>
            <a:r>
              <a:rPr lang="en" sz="3600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: Dutch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" sz="3600" b="1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Region</a:t>
            </a:r>
            <a:r>
              <a:rPr lang="en" sz="3600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: Flanders</a:t>
            </a:r>
            <a:endParaRPr lang="en" sz="3600" dirty="0">
              <a:solidFill>
                <a:srgbClr val="304543"/>
              </a:solidFill>
              <a:latin typeface="Constantia" panose="02030602050306030303" pitchFamily="18" charset="0"/>
            </a:endParaRP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" sz="4000" b="1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Country</a:t>
            </a:r>
            <a:r>
              <a:rPr lang="en" sz="3600" dirty="0">
                <a:solidFill>
                  <a:srgbClr val="304543"/>
                </a:solidFill>
                <a:latin typeface="Constantia" panose="02030602050306030303" pitchFamily="18" charset="0"/>
                <a:sym typeface="Poppins"/>
              </a:rPr>
              <a:t>: Belgium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endParaRPr lang="en" sz="4400" dirty="0">
              <a:solidFill>
                <a:srgbClr val="304543"/>
              </a:solidFill>
              <a:latin typeface="Cormorant Garamond Bold"/>
            </a:endParaRPr>
          </a:p>
          <a:p>
            <a:pPr algn="r">
              <a:lnSpc>
                <a:spcPct val="150000"/>
              </a:lnSpc>
            </a:pPr>
            <a:endParaRPr lang="en" sz="3600" dirty="0">
              <a:latin typeface="Poppins"/>
              <a:ea typeface="Poppins"/>
              <a:cs typeface="Poppins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3800474" y="8493294"/>
            <a:ext cx="12144375" cy="96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50" rIns="182850" bIns="18285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200" i="1" dirty="0">
                <a:latin typeface="Poppins"/>
                <a:ea typeface="Poppins"/>
                <a:cs typeface="Poppins"/>
                <a:sym typeface="Poppins"/>
              </a:rPr>
              <a:t>*N</a:t>
            </a:r>
            <a:r>
              <a:rPr lang="en-US" sz="2200" i="1" dirty="0"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" sz="2200" i="1" dirty="0">
                <a:latin typeface="Poppins"/>
                <a:ea typeface="Poppins"/>
                <a:cs typeface="Poppins"/>
                <a:sym typeface="Poppins"/>
              </a:rPr>
              <a:t>te: I</a:t>
            </a:r>
            <a:r>
              <a:rPr lang="en-US" sz="2200" i="1" dirty="0"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" sz="2200" i="1" dirty="0">
                <a:latin typeface="Poppins"/>
                <a:ea typeface="Poppins"/>
                <a:cs typeface="Poppins"/>
                <a:sym typeface="Poppins"/>
              </a:rPr>
              <a:t>formation based on all historical data to compare with Campaign 6169 </a:t>
            </a:r>
          </a:p>
          <a:p>
            <a:pPr>
              <a:lnSpc>
                <a:spcPct val="115000"/>
              </a:lnSpc>
            </a:pPr>
            <a:r>
              <a:rPr lang="en" sz="2200" i="1" dirty="0">
                <a:latin typeface="Poppins"/>
                <a:ea typeface="Poppins"/>
                <a:cs typeface="Poppins"/>
                <a:sym typeface="Poppins"/>
              </a:rPr>
              <a:t>*Note II: Job, Income, Marital Status are details not provided</a:t>
            </a:r>
            <a:endParaRPr sz="2200" i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83AD4786-3F76-41F3-A482-A65684E363E2}"/>
              </a:ext>
            </a:extLst>
          </p:cNvPr>
          <p:cNvSpPr txBox="1"/>
          <p:nvPr/>
        </p:nvSpPr>
        <p:spPr>
          <a:xfrm>
            <a:off x="1600201" y="555781"/>
            <a:ext cx="14236568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dirty="0">
                <a:solidFill>
                  <a:srgbClr val="304543"/>
                </a:solidFill>
                <a:latin typeface="Cormorant Garamond Medium"/>
              </a:rPr>
              <a:t>Target Donor’s Profile</a:t>
            </a:r>
          </a:p>
        </p:txBody>
      </p:sp>
      <p:cxnSp>
        <p:nvCxnSpPr>
          <p:cNvPr id="30" name="Google Shape;381;p35">
            <a:extLst>
              <a:ext uri="{FF2B5EF4-FFF2-40B4-BE49-F238E27FC236}">
                <a16:creationId xmlns:a16="http://schemas.microsoft.com/office/drawing/2014/main" id="{05E22B55-195A-4AC4-B31F-E83ECF6D7BB3}"/>
              </a:ext>
            </a:extLst>
          </p:cNvPr>
          <p:cNvCxnSpPr>
            <a:cxnSpLocks/>
          </p:cNvCxnSpPr>
          <p:nvPr/>
        </p:nvCxnSpPr>
        <p:spPr>
          <a:xfrm>
            <a:off x="1600200" y="1797041"/>
            <a:ext cx="13639800" cy="0"/>
          </a:xfrm>
          <a:prstGeom prst="straightConnector1">
            <a:avLst/>
          </a:prstGeom>
          <a:noFill/>
          <a:ln w="19050" cap="flat" cmpd="sng">
            <a:solidFill>
              <a:srgbClr val="3045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100E0644-8182-43B4-9259-6503F4B0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057" y="2497271"/>
            <a:ext cx="4058728" cy="40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544</Words>
  <Application>Microsoft Office PowerPoint</Application>
  <PresentationFormat>Custom</PresentationFormat>
  <Paragraphs>165</Paragraphs>
  <Slides>18</Slides>
  <Notes>9</Notes>
  <HiddenSlides>0</HiddenSlides>
  <MMClips>0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Poppins</vt:lpstr>
      <vt:lpstr>Arial</vt:lpstr>
      <vt:lpstr>Cormorant Garamond Bold</vt:lpstr>
      <vt:lpstr>Calibri</vt:lpstr>
      <vt:lpstr>Helvetica Neue</vt:lpstr>
      <vt:lpstr>Wingdings</vt:lpstr>
      <vt:lpstr>Constantia</vt:lpstr>
      <vt:lpstr>Cormorant Garamond Medium</vt:lpstr>
      <vt:lpstr>Cormorant Garamond Bold Bold</vt:lpstr>
      <vt:lpstr>Assistant Regular</vt:lpstr>
      <vt:lpstr>Office Theme</vt:lpstr>
      <vt:lpstr>C:\Users\bajpa\Desktop\IESEG\Predictive and Descriptive Analytics\Group Project\rfmTable.xlsx</vt:lpstr>
      <vt:lpstr>Worksheet</vt:lpstr>
      <vt:lpstr>PowerPoint Presentation</vt:lpstr>
      <vt:lpstr>PowerPoint Presentation</vt:lpstr>
      <vt:lpstr>PowerPoint Presentation</vt:lpstr>
      <vt:lpstr>PowerPoint Presentation</vt:lpstr>
      <vt:lpstr>The Predictive Analytics Proccess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Chic Vintage Aromatherapy Products Marketing Presentation</dc:title>
  <dc:creator>Shruti Bajpai</dc:creator>
  <cp:lastModifiedBy>BAJPAI Shruti</cp:lastModifiedBy>
  <cp:revision>34</cp:revision>
  <dcterms:created xsi:type="dcterms:W3CDTF">2006-08-16T00:00:00Z</dcterms:created>
  <dcterms:modified xsi:type="dcterms:W3CDTF">2020-12-10T10:21:27Z</dcterms:modified>
  <dc:identifier>DAEP0vr0lxY</dc:identifier>
</cp:coreProperties>
</file>